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76" r:id="rId3"/>
    <p:sldId id="277" r:id="rId4"/>
    <p:sldId id="278" r:id="rId5"/>
    <p:sldId id="258" r:id="rId6"/>
    <p:sldId id="263" r:id="rId7"/>
    <p:sldId id="265" r:id="rId8"/>
    <p:sldId id="266" r:id="rId9"/>
    <p:sldId id="267" r:id="rId10"/>
    <p:sldId id="268" r:id="rId11"/>
    <p:sldId id="269" r:id="rId12"/>
    <p:sldId id="270" r:id="rId13"/>
    <p:sldId id="271" r:id="rId14"/>
    <p:sldId id="272" r:id="rId15"/>
    <p:sldId id="273" r:id="rId16"/>
    <p:sldId id="275" r:id="rId17"/>
    <p:sldId id="283" r:id="rId18"/>
    <p:sldId id="284" r:id="rId19"/>
    <p:sldId id="279" r:id="rId20"/>
    <p:sldId id="286" r:id="rId21"/>
    <p:sldId id="287" r:id="rId22"/>
    <p:sldId id="281" r:id="rId23"/>
    <p:sldId id="289" r:id="rId24"/>
    <p:sldId id="290" r:id="rId25"/>
    <p:sldId id="291" r:id="rId26"/>
    <p:sldId id="293" r:id="rId27"/>
    <p:sldId id="297" r:id="rId28"/>
    <p:sldId id="294" r:id="rId29"/>
    <p:sldId id="295" r:id="rId30"/>
    <p:sldId id="292" r:id="rId31"/>
    <p:sldId id="296" r:id="rId32"/>
    <p:sldId id="303" r:id="rId33"/>
    <p:sldId id="304" r:id="rId34"/>
    <p:sldId id="298" r:id="rId35"/>
    <p:sldId id="306" r:id="rId36"/>
    <p:sldId id="307" r:id="rId37"/>
    <p:sldId id="308" r:id="rId38"/>
    <p:sldId id="313" r:id="rId39"/>
    <p:sldId id="309" r:id="rId40"/>
    <p:sldId id="311" r:id="rId41"/>
    <p:sldId id="300" r:id="rId42"/>
    <p:sldId id="301" r:id="rId43"/>
    <p:sldId id="316" r:id="rId44"/>
    <p:sldId id="310" r:id="rId45"/>
    <p:sldId id="312" r:id="rId46"/>
    <p:sldId id="299" r:id="rId47"/>
    <p:sldId id="315" r:id="rId48"/>
    <p:sldId id="314" r:id="rId49"/>
    <p:sldId id="317" r:id="rId50"/>
    <p:sldId id="319" r:id="rId51"/>
    <p:sldId id="320" r:id="rId52"/>
    <p:sldId id="321" r:id="rId53"/>
    <p:sldId id="322" r:id="rId54"/>
    <p:sldId id="324" r:id="rId55"/>
    <p:sldId id="326" r:id="rId56"/>
    <p:sldId id="329" r:id="rId57"/>
    <p:sldId id="328" r:id="rId58"/>
    <p:sldId id="330" r:id="rId59"/>
    <p:sldId id="331" r:id="rId60"/>
    <p:sldId id="332" r:id="rId61"/>
    <p:sldId id="334" r:id="rId62"/>
    <p:sldId id="333" r:id="rId63"/>
    <p:sldId id="335"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55" d="100"/>
          <a:sy n="55" d="100"/>
        </p:scale>
        <p:origin x="62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D6ABC-3824-4C57-AFBA-D931041D0ED9}" type="datetimeFigureOut">
              <a:rPr lang="fr-FR" smtClean="0"/>
              <a:t>29/01/2024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56C79-2870-4F2F-B760-CC1827F1B7D8}" type="slidenum">
              <a:rPr lang="fr-FR" smtClean="0"/>
              <a:t>‹#›</a:t>
            </a:fld>
            <a:endParaRPr lang="fr-FR"/>
          </a:p>
        </p:txBody>
      </p:sp>
    </p:spTree>
    <p:extLst>
      <p:ext uri="{BB962C8B-B14F-4D97-AF65-F5344CB8AC3E}">
        <p14:creationId xmlns:p14="http://schemas.microsoft.com/office/powerpoint/2010/main" val="2354843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87be19052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e87be19052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2987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E15353-E115-4378-89D8-08F0964F8583}" type="slidenum">
              <a:rPr lang="en-US"/>
              <a:pPr/>
              <a:t>54</a:t>
            </a:fld>
            <a:endParaRPr lang="fr-FR"/>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79546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7FD73E-CCCE-438D-9525-F3A2FA352EF8}" type="slidenum">
              <a:rPr lang="en-US"/>
              <a:pPr/>
              <a:t>2</a:t>
            </a:fld>
            <a:endParaRPr lang="fr-F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fr-FR">
                <a:latin typeface="Arial" charset="0"/>
              </a:rPr>
              <a:t>La généralisation des techniques numériques pour l'enregistrement ou la transmission des signaux analogiques impose l'emploi d'un étage de transducteurs supplémentaires qui transforment les signaux analogiques en signaux numériques. Ces transducteurs numériques sont souvent appelés convertisseur analogique/numérique ou tout simplement numériseurs.</a:t>
            </a:r>
          </a:p>
          <a:p>
            <a:endParaRPr lang="fr-FR">
              <a:latin typeface="Arial" charset="0"/>
            </a:endParaRPr>
          </a:p>
          <a:p>
            <a:r>
              <a:rPr lang="fr-FR">
                <a:latin typeface="Arial" charset="0"/>
              </a:rPr>
              <a:t>La numérisation d'un signal analogique se déroule en deux phases : l'</a:t>
            </a:r>
            <a:r>
              <a:rPr lang="fr-FR" b="1">
                <a:latin typeface="Arial" charset="0"/>
              </a:rPr>
              <a:t>échantillonnage</a:t>
            </a:r>
            <a:r>
              <a:rPr lang="fr-FR">
                <a:latin typeface="Arial" charset="0"/>
              </a:rPr>
              <a:t> et la </a:t>
            </a:r>
            <a:r>
              <a:rPr lang="fr-FR" b="1">
                <a:latin typeface="Arial" charset="0"/>
              </a:rPr>
              <a:t>quantification</a:t>
            </a:r>
            <a:r>
              <a:rPr lang="fr-FR">
                <a:latin typeface="Arial" charset="0"/>
              </a:rPr>
              <a:t>.</a:t>
            </a:r>
          </a:p>
        </p:txBody>
      </p:sp>
    </p:spTree>
    <p:extLst>
      <p:ext uri="{BB962C8B-B14F-4D97-AF65-F5344CB8AC3E}">
        <p14:creationId xmlns:p14="http://schemas.microsoft.com/office/powerpoint/2010/main" val="269107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474A56-E144-46C4-AD54-E1F3955941AC}" type="slidenum">
              <a:rPr lang="en-US"/>
              <a:pPr/>
              <a:t>3</a:t>
            </a:fld>
            <a:endParaRPr lang="fr-F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fr-FR">
                <a:latin typeface="Arial" charset="0"/>
              </a:rPr>
              <a:t>L'échantillonnage consiste à découper le signal analogique en éléments très brefs. Pour l'image, un tel élément est appelé pixel (Picturaux element). </a:t>
            </a:r>
          </a:p>
          <a:p>
            <a:endParaRPr lang="fr-FR">
              <a:latin typeface="Arial" charset="0"/>
            </a:endParaRPr>
          </a:p>
          <a:p>
            <a:r>
              <a:rPr lang="fr-FR">
                <a:latin typeface="Arial" charset="0"/>
              </a:rPr>
              <a:t>La quantification convertie d'abord la luminosité moyenne d'un pixel en une valeur entière entre 0 et une valeur maximale, puis code cette valeur en binaire. Pour l'image, on emploie souvent de 8 bits(1 octet) car l'œil humain ne distingue guère plus de 200 niveau de gris.</a:t>
            </a:r>
            <a:r>
              <a:rPr lang="fr-FR"/>
              <a:t>   </a:t>
            </a:r>
          </a:p>
        </p:txBody>
      </p:sp>
    </p:spTree>
    <p:extLst>
      <p:ext uri="{BB962C8B-B14F-4D97-AF65-F5344CB8AC3E}">
        <p14:creationId xmlns:p14="http://schemas.microsoft.com/office/powerpoint/2010/main" val="1031884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62EAE-6C6C-4A68-A824-5E4CC773DF8C}" type="slidenum">
              <a:rPr lang="en-US"/>
              <a:pPr/>
              <a:t>22</a:t>
            </a:fld>
            <a:endParaRPr lang="fr-F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403798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62EAE-6C6C-4A68-A824-5E4CC773DF8C}" type="slidenum">
              <a:rPr lang="en-US"/>
              <a:pPr/>
              <a:t>23</a:t>
            </a:fld>
            <a:endParaRPr lang="fr-F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60918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C16F6-42B2-4B8F-9BC8-7E3236AE5A77}" type="slidenum">
              <a:rPr lang="en-US"/>
              <a:pPr/>
              <a:t>50</a:t>
            </a:fld>
            <a:endParaRPr lang="fr-F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75492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E9053-2385-435D-9F06-E8A23A64F0E4}" type="slidenum">
              <a:rPr lang="en-US"/>
              <a:pPr/>
              <a:t>51</a:t>
            </a:fld>
            <a:endParaRPr lang="fr-F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320531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7FC601-827C-4A35-AC0F-AA6E4ED29D3D}" type="slidenum">
              <a:rPr lang="en-US"/>
              <a:pPr/>
              <a:t>52</a:t>
            </a:fld>
            <a:endParaRPr lang="fr-F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68919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919F90-7727-497B-B2A4-E4539B8B4630}" type="slidenum">
              <a:rPr lang="en-US"/>
              <a:pPr/>
              <a:t>53</a:t>
            </a:fld>
            <a:endParaRPr lang="fr-F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401477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2765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2982244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88784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60157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2263655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85F28B7C-865A-450E-912B-87F52A71AA89}" type="datetimeFigureOut">
              <a:rPr lang="fr-FR" smtClean="0"/>
              <a:t>29/01/2024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985927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85F28B7C-865A-450E-912B-87F52A71AA89}" type="datetimeFigureOut">
              <a:rPr lang="fr-FR" smtClean="0"/>
              <a:t>29/01/2024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417197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85F28B7C-865A-450E-912B-87F52A71AA89}" type="datetimeFigureOut">
              <a:rPr lang="fr-FR" smtClean="0"/>
              <a:t>29/01/2024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285938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5F28B7C-865A-450E-912B-87F52A71AA89}" type="datetimeFigureOut">
              <a:rPr lang="fr-FR" smtClean="0"/>
              <a:t>29/01/2024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51636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85F28B7C-865A-450E-912B-87F52A71AA89}" type="datetimeFigureOut">
              <a:rPr lang="fr-FR" smtClean="0"/>
              <a:t>29/01/2024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168980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85F28B7C-865A-450E-912B-87F52A71AA89}" type="datetimeFigureOut">
              <a:rPr lang="fr-FR" smtClean="0"/>
              <a:t>29/01/2024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BF372B-AB85-468D-B67D-B2DD5ADCA691}" type="slidenum">
              <a:rPr lang="fr-FR" smtClean="0"/>
              <a:t>‹#›</a:t>
            </a:fld>
            <a:endParaRPr lang="fr-FR"/>
          </a:p>
        </p:txBody>
      </p:sp>
    </p:spTree>
    <p:extLst>
      <p:ext uri="{BB962C8B-B14F-4D97-AF65-F5344CB8AC3E}">
        <p14:creationId xmlns:p14="http://schemas.microsoft.com/office/powerpoint/2010/main" val="17321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28B7C-865A-450E-912B-87F52A71AA89}" type="datetimeFigureOut">
              <a:rPr lang="fr-FR" smtClean="0"/>
              <a:t>29/01/2024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F372B-AB85-468D-B67D-B2DD5ADCA691}" type="slidenum">
              <a:rPr lang="fr-FR" smtClean="0"/>
              <a:t>‹#›</a:t>
            </a:fld>
            <a:endParaRPr lang="fr-FR"/>
          </a:p>
        </p:txBody>
      </p:sp>
    </p:spTree>
    <p:extLst>
      <p:ext uri="{BB962C8B-B14F-4D97-AF65-F5344CB8AC3E}">
        <p14:creationId xmlns:p14="http://schemas.microsoft.com/office/powerpoint/2010/main" val="4012045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opencv.org/4.x/da/d54/group__imgproc__transform.html#ga0203d9ee5fcd28d40dbc4a1ea4451983" TargetMode="External"/><Relationship Id="rId7" Type="http://schemas.openxmlformats.org/officeDocument/2006/relationships/image" Target="../media/image44.jpeg"/><Relationship Id="rId2" Type="http://schemas.openxmlformats.org/officeDocument/2006/relationships/hyperlink" Target="https://docs.opencv.org/4.x/d4/da8/group__imgcodecs.html#ga288b8b3da0892bd651fce07b3bbd3a56" TargetMode="External"/><Relationship Id="rId1" Type="http://schemas.openxmlformats.org/officeDocument/2006/relationships/slideLayout" Target="../slideLayouts/slideLayout7.xml"/><Relationship Id="rId6" Type="http://schemas.openxmlformats.org/officeDocument/2006/relationships/hyperlink" Target="https://docs.opencv.org/4.x/d7/dfc/group__highgui.html#ga6b7fc1c1a8960438156912027b38f481" TargetMode="External"/><Relationship Id="rId5" Type="http://schemas.openxmlformats.org/officeDocument/2006/relationships/hyperlink" Target="https://docs.opencv.org/4.x/d7/dfc/group__highgui.html#ga5628525ad33f52eab17feebcfba38bd7" TargetMode="External"/><Relationship Id="rId4" Type="http://schemas.openxmlformats.org/officeDocument/2006/relationships/hyperlink" Target="https://docs.opencv.org/4.x/df/d24/group__highgui__opengl.html#gaae7e90aa3415c68dba22a5ff2cefc25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6.png"/><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fr.wikipedia.org/wiki/Variable_al%C3%A9atoire_%C3%A0_densit%C3%A9" TargetMode="External"/><Relationship Id="rId2" Type="http://schemas.openxmlformats.org/officeDocument/2006/relationships/hyperlink" Target="https://fr.wikipedia.org/w/index.php?title=Bruit_(traitement_du_signal)&amp;action=edit&amp;redlink=1" TargetMode="Externa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hyperlink" Target="https://fr.wikipedia.org/wiki/Loi_normale"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wmf"/><Relationship Id="rId4"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9" Type="http://schemas.openxmlformats.org/officeDocument/2006/relationships/image" Target="../media/image8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s>
</file>

<file path=ppt/slides/_rels/slide6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a:stretch/>
        </p:blipFill>
        <p:spPr>
          <a:xfrm>
            <a:off x="10495501" y="686500"/>
            <a:ext cx="1174233" cy="1182133"/>
          </a:xfrm>
          <a:prstGeom prst="rect">
            <a:avLst/>
          </a:prstGeom>
          <a:noFill/>
          <a:ln>
            <a:noFill/>
          </a:ln>
        </p:spPr>
      </p:pic>
      <p:sp>
        <p:nvSpPr>
          <p:cNvPr id="100" name="Google Shape;100;p25"/>
          <p:cNvSpPr txBox="1">
            <a:spLocks noGrp="1"/>
          </p:cNvSpPr>
          <p:nvPr>
            <p:ph type="ctrTitle"/>
          </p:nvPr>
        </p:nvSpPr>
        <p:spPr>
          <a:xfrm>
            <a:off x="415600" y="458367"/>
            <a:ext cx="11360800" cy="1638400"/>
          </a:xfrm>
          <a:prstGeom prst="rect">
            <a:avLst/>
          </a:prstGeom>
          <a:noFill/>
          <a:ln>
            <a:noFill/>
          </a:ln>
        </p:spPr>
        <p:txBody>
          <a:bodyPr spcFirstLastPara="1" vert="horz" wrap="square" lIns="121900" tIns="121900" rIns="121900" bIns="121900" rtlCol="0" anchor="b" anchorCtr="0">
            <a:normAutofit/>
          </a:bodyPr>
          <a:lstStyle/>
          <a:p>
            <a:pPr>
              <a:lnSpc>
                <a:spcPct val="100000"/>
              </a:lnSpc>
              <a:spcBef>
                <a:spcPts val="0"/>
              </a:spcBef>
              <a:buSzPts val="990"/>
            </a:pPr>
            <a:r>
              <a:rPr lang="fr" sz="1840"/>
              <a:t>Université Constantine 2 -Abdelhamid Mehri</a:t>
            </a:r>
            <a:endParaRPr sz="1840"/>
          </a:p>
          <a:p>
            <a:pPr>
              <a:lnSpc>
                <a:spcPct val="100000"/>
              </a:lnSpc>
              <a:spcBef>
                <a:spcPts val="0"/>
              </a:spcBef>
              <a:buSzPts val="990"/>
            </a:pPr>
            <a:r>
              <a:rPr lang="fr" sz="1973"/>
              <a:t>F</a:t>
            </a:r>
            <a:r>
              <a:rPr lang="fr" sz="1840"/>
              <a:t>aculté des </a:t>
            </a:r>
            <a:r>
              <a:rPr lang="fr" sz="1973" b="1"/>
              <a:t>N</a:t>
            </a:r>
            <a:r>
              <a:rPr lang="fr" sz="1840"/>
              <a:t>ouvelles </a:t>
            </a:r>
            <a:r>
              <a:rPr lang="fr" sz="1973" b="1"/>
              <a:t>T</a:t>
            </a:r>
            <a:r>
              <a:rPr lang="fr" sz="1840"/>
              <a:t>echnologies de l’</a:t>
            </a:r>
            <a:r>
              <a:rPr lang="fr" sz="1973" b="1"/>
              <a:t>I</a:t>
            </a:r>
            <a:r>
              <a:rPr lang="fr" sz="1840"/>
              <a:t>nformation et de la </a:t>
            </a:r>
            <a:r>
              <a:rPr lang="fr" sz="1973" b="1"/>
              <a:t>C</a:t>
            </a:r>
            <a:r>
              <a:rPr lang="fr" sz="1840"/>
              <a:t>ommunication</a:t>
            </a:r>
            <a:endParaRPr sz="1840"/>
          </a:p>
          <a:p>
            <a:pPr>
              <a:lnSpc>
                <a:spcPct val="100000"/>
              </a:lnSpc>
              <a:spcBef>
                <a:spcPts val="0"/>
              </a:spcBef>
              <a:buSzPts val="990"/>
            </a:pPr>
            <a:r>
              <a:rPr lang="fr" sz="1840"/>
              <a:t>Département </a:t>
            </a:r>
            <a:r>
              <a:rPr lang="fr" sz="1973" b="1"/>
              <a:t>I</a:t>
            </a:r>
            <a:r>
              <a:rPr lang="fr" sz="1840"/>
              <a:t>nformatique </a:t>
            </a:r>
            <a:r>
              <a:rPr lang="fr" sz="1973" b="1"/>
              <a:t>F</a:t>
            </a:r>
            <a:r>
              <a:rPr lang="fr" sz="1840"/>
              <a:t>ondamentale et ses </a:t>
            </a:r>
            <a:r>
              <a:rPr lang="fr" sz="1840" b="1"/>
              <a:t>A</a:t>
            </a:r>
            <a:r>
              <a:rPr lang="fr" sz="1840"/>
              <a:t>pplications</a:t>
            </a:r>
            <a:endParaRPr sz="1840"/>
          </a:p>
          <a:p>
            <a:pPr>
              <a:lnSpc>
                <a:spcPct val="100000"/>
              </a:lnSpc>
              <a:spcBef>
                <a:spcPts val="0"/>
              </a:spcBef>
              <a:buSzPts val="990"/>
            </a:pPr>
            <a:endParaRPr sz="1840"/>
          </a:p>
        </p:txBody>
      </p:sp>
      <p:sp>
        <p:nvSpPr>
          <p:cNvPr id="101" name="Google Shape;101;p25"/>
          <p:cNvSpPr txBox="1">
            <a:spLocks noGrp="1"/>
          </p:cNvSpPr>
          <p:nvPr>
            <p:ph type="subTitle" idx="1"/>
          </p:nvPr>
        </p:nvSpPr>
        <p:spPr>
          <a:xfrm>
            <a:off x="545333" y="2096767"/>
            <a:ext cx="11360800" cy="1056800"/>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12928"/>
            </a:pPr>
            <a:r>
              <a:rPr lang="fr" b="1" dirty="0">
                <a:solidFill>
                  <a:srgbClr val="000000"/>
                </a:solidFill>
              </a:rPr>
              <a:t>Master</a:t>
            </a:r>
            <a:r>
              <a:rPr lang="fr" dirty="0">
                <a:solidFill>
                  <a:srgbClr val="000000"/>
                </a:solidFill>
              </a:rPr>
              <a:t> </a:t>
            </a:r>
            <a:r>
              <a:rPr lang="fr" b="1" dirty="0">
                <a:solidFill>
                  <a:srgbClr val="000000"/>
                </a:solidFill>
              </a:rPr>
              <a:t>S</a:t>
            </a:r>
            <a:r>
              <a:rPr lang="fr" dirty="0">
                <a:solidFill>
                  <a:srgbClr val="000000"/>
                </a:solidFill>
              </a:rPr>
              <a:t>ciences et </a:t>
            </a:r>
            <a:r>
              <a:rPr lang="fr" b="1" dirty="0">
                <a:solidFill>
                  <a:srgbClr val="000000"/>
                </a:solidFill>
              </a:rPr>
              <a:t>T</a:t>
            </a:r>
            <a:r>
              <a:rPr lang="fr" dirty="0">
                <a:solidFill>
                  <a:srgbClr val="000000"/>
                </a:solidFill>
              </a:rPr>
              <a:t>echnologies de l’</a:t>
            </a:r>
            <a:r>
              <a:rPr lang="fr" b="1" dirty="0">
                <a:solidFill>
                  <a:srgbClr val="000000"/>
                </a:solidFill>
              </a:rPr>
              <a:t>I</a:t>
            </a:r>
            <a:r>
              <a:rPr lang="fr" dirty="0">
                <a:solidFill>
                  <a:srgbClr val="000000"/>
                </a:solidFill>
              </a:rPr>
              <a:t>nformation et de la </a:t>
            </a:r>
            <a:r>
              <a:rPr lang="fr" b="1" dirty="0">
                <a:solidFill>
                  <a:srgbClr val="000000"/>
                </a:solidFill>
              </a:rPr>
              <a:t>C</a:t>
            </a:r>
            <a:r>
              <a:rPr lang="fr" dirty="0">
                <a:solidFill>
                  <a:srgbClr val="000000"/>
                </a:solidFill>
              </a:rPr>
              <a:t>ommunication </a:t>
            </a:r>
            <a:r>
              <a:rPr lang="fr" sz="3889" b="1" dirty="0">
                <a:solidFill>
                  <a:srgbClr val="000000"/>
                </a:solidFill>
              </a:rPr>
              <a:t>STIC</a:t>
            </a:r>
            <a:endParaRPr sz="3889" b="1" dirty="0">
              <a:solidFill>
                <a:srgbClr val="000000"/>
              </a:solidFill>
            </a:endParaRPr>
          </a:p>
        </p:txBody>
      </p:sp>
      <p:pic>
        <p:nvPicPr>
          <p:cNvPr id="102" name="Google Shape;102;p25"/>
          <p:cNvPicPr preferRelativeResize="0"/>
          <p:nvPr/>
        </p:nvPicPr>
        <p:blipFill rotWithShape="1">
          <a:blip r:embed="rId4">
            <a:alphaModFix/>
          </a:blip>
          <a:srcRect/>
          <a:stretch/>
        </p:blipFill>
        <p:spPr>
          <a:xfrm>
            <a:off x="186099" y="807234"/>
            <a:ext cx="1800733" cy="1289533"/>
          </a:xfrm>
          <a:prstGeom prst="rect">
            <a:avLst/>
          </a:prstGeom>
          <a:noFill/>
          <a:ln>
            <a:noFill/>
          </a:ln>
        </p:spPr>
      </p:pic>
      <p:sp>
        <p:nvSpPr>
          <p:cNvPr id="103" name="Google Shape;103;p25"/>
          <p:cNvSpPr txBox="1"/>
          <p:nvPr/>
        </p:nvSpPr>
        <p:spPr>
          <a:xfrm>
            <a:off x="1449533" y="3634000"/>
            <a:ext cx="9940126" cy="23380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fr" sz="2400" dirty="0">
                <a:solidFill>
                  <a:srgbClr val="000000"/>
                </a:solidFill>
                <a:latin typeface="Arial"/>
                <a:ea typeface="Arial"/>
                <a:cs typeface="Arial"/>
                <a:sym typeface="Arial"/>
              </a:rPr>
              <a:t>Matière : </a:t>
            </a:r>
            <a:r>
              <a:rPr lang="fr" sz="2800" b="1" dirty="0">
                <a:solidFill>
                  <a:srgbClr val="CC0000"/>
                </a:solidFill>
                <a:latin typeface="Arial"/>
                <a:ea typeface="Arial"/>
                <a:cs typeface="Arial"/>
                <a:sym typeface="Arial"/>
              </a:rPr>
              <a:t>Im</a:t>
            </a:r>
            <a:r>
              <a:rPr lang="fr" sz="2800" b="1" dirty="0">
                <a:solidFill>
                  <a:srgbClr val="000000"/>
                </a:solidFill>
                <a:latin typeface="Arial"/>
                <a:ea typeface="Arial"/>
                <a:cs typeface="Arial"/>
                <a:sym typeface="Arial"/>
              </a:rPr>
              <a:t>agerie et </a:t>
            </a:r>
            <a:r>
              <a:rPr lang="fr" sz="2800" b="1" dirty="0">
                <a:solidFill>
                  <a:srgbClr val="CC0000"/>
                </a:solidFill>
                <a:latin typeface="Arial"/>
                <a:ea typeface="Arial"/>
                <a:cs typeface="Arial"/>
                <a:sym typeface="Arial"/>
              </a:rPr>
              <a:t>V</a:t>
            </a:r>
            <a:r>
              <a:rPr lang="fr" sz="2800" b="1" dirty="0">
                <a:solidFill>
                  <a:srgbClr val="000000"/>
                </a:solidFill>
                <a:latin typeface="Arial"/>
                <a:ea typeface="Arial"/>
                <a:cs typeface="Arial"/>
                <a:sym typeface="Arial"/>
              </a:rPr>
              <a:t>ision </a:t>
            </a:r>
            <a:r>
              <a:rPr lang="fr" sz="2800" b="1" dirty="0">
                <a:solidFill>
                  <a:srgbClr val="CC0000"/>
                </a:solidFill>
                <a:latin typeface="Arial"/>
                <a:ea typeface="Arial"/>
                <a:cs typeface="Arial"/>
                <a:sym typeface="Arial"/>
              </a:rPr>
              <a:t>A</a:t>
            </a:r>
            <a:r>
              <a:rPr lang="fr" sz="2800" b="1" dirty="0">
                <a:solidFill>
                  <a:srgbClr val="000000"/>
                </a:solidFill>
                <a:latin typeface="Arial"/>
                <a:ea typeface="Arial"/>
                <a:cs typeface="Arial"/>
                <a:sym typeface="Arial"/>
              </a:rPr>
              <a:t>rtificielle </a:t>
            </a:r>
            <a:r>
              <a:rPr lang="fr" sz="2800" b="1" dirty="0">
                <a:solidFill>
                  <a:srgbClr val="FF0000"/>
                </a:solidFill>
                <a:latin typeface="Arial"/>
                <a:ea typeface="Arial"/>
                <a:cs typeface="Arial"/>
                <a:sym typeface="Arial"/>
              </a:rPr>
              <a:t>ImVA</a:t>
            </a:r>
            <a:endParaRPr sz="2800" b="1" dirty="0">
              <a:solidFill>
                <a:srgbClr val="FF0000"/>
              </a:solidFill>
              <a:latin typeface="Arial"/>
              <a:ea typeface="Arial"/>
              <a:cs typeface="Arial"/>
              <a:sym typeface="Arial"/>
            </a:endParaRPr>
          </a:p>
          <a:p>
            <a:pPr algn="ctr">
              <a:buClr>
                <a:srgbClr val="000000"/>
              </a:buClr>
              <a:buSzPts val="3000"/>
            </a:pPr>
            <a:endParaRPr sz="4000" b="1" dirty="0">
              <a:solidFill>
                <a:srgbClr val="CC0000"/>
              </a:solidFill>
              <a:latin typeface="Arial"/>
              <a:ea typeface="Arial"/>
              <a:cs typeface="Arial"/>
              <a:sym typeface="Arial"/>
            </a:endParaRPr>
          </a:p>
          <a:p>
            <a:pPr>
              <a:buClr>
                <a:srgbClr val="000000"/>
              </a:buClr>
              <a:buSzPts val="2200"/>
            </a:pPr>
            <a:r>
              <a:rPr lang="fr" sz="2933" dirty="0">
                <a:solidFill>
                  <a:srgbClr val="000000"/>
                </a:solidFill>
                <a:latin typeface="Arial"/>
                <a:ea typeface="Arial"/>
                <a:cs typeface="Arial"/>
                <a:sym typeface="Arial"/>
              </a:rPr>
              <a:t>Chapitre 2 : </a:t>
            </a:r>
            <a:r>
              <a:rPr lang="fr" sz="3600" b="1" dirty="0">
                <a:solidFill>
                  <a:schemeClr val="accent1">
                    <a:lumMod val="50000"/>
                  </a:schemeClr>
                </a:solidFill>
                <a:latin typeface="Arial"/>
                <a:ea typeface="Arial"/>
                <a:cs typeface="Arial"/>
                <a:sym typeface="Arial"/>
              </a:rPr>
              <a:t>Opérations sur les images</a:t>
            </a:r>
            <a:endParaRPr sz="3467" b="1" dirty="0">
              <a:solidFill>
                <a:schemeClr val="accent1">
                  <a:lumMod val="50000"/>
                </a:schemeClr>
              </a:solidFill>
              <a:latin typeface="Arial"/>
              <a:ea typeface="Arial"/>
              <a:cs typeface="Arial"/>
              <a:sym typeface="Arial"/>
            </a:endParaRPr>
          </a:p>
        </p:txBody>
      </p:sp>
    </p:spTree>
    <p:extLst>
      <p:ext uri="{BB962C8B-B14F-4D97-AF65-F5344CB8AC3E}">
        <p14:creationId xmlns:p14="http://schemas.microsoft.com/office/powerpoint/2010/main" val="540231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833719"/>
            <a:ext cx="11999495" cy="4351338"/>
          </a:xfrm>
        </p:spPr>
        <p:txBody>
          <a:bodyPr/>
          <a:lstStyle/>
          <a:p>
            <a:r>
              <a:rPr lang="fr-FR" dirty="0"/>
              <a:t>histogramme tassé à gauche; </a:t>
            </a:r>
            <a:r>
              <a:rPr lang="fr-FR" b="1" dirty="0"/>
              <a:t>informe d’une photo très sombre</a:t>
            </a:r>
            <a:endParaRPr lang="fr-FR" dirty="0"/>
          </a:p>
        </p:txBody>
      </p:sp>
      <p:sp>
        <p:nvSpPr>
          <p:cNvPr id="2" name="Rectangle 1"/>
          <p:cNvSpPr/>
          <p:nvPr/>
        </p:nvSpPr>
        <p:spPr>
          <a:xfrm>
            <a:off x="160422" y="3717623"/>
            <a:ext cx="10924672" cy="523220"/>
          </a:xfrm>
          <a:prstGeom prst="rect">
            <a:avLst/>
          </a:prstGeom>
        </p:spPr>
        <p:txBody>
          <a:bodyPr wrap="square">
            <a:spAutoFit/>
          </a:bodyPr>
          <a:lstStyle/>
          <a:p>
            <a:pPr marL="457200" indent="-457200">
              <a:buFont typeface="Arial" panose="020B0604020202020204" pitchFamily="34" charset="0"/>
              <a:buChar char="•"/>
            </a:pPr>
            <a:r>
              <a:rPr lang="fr-FR" sz="2800" dirty="0"/>
              <a:t>Histogramme tassé à droite : image trop lumineuse</a:t>
            </a:r>
          </a:p>
        </p:txBody>
      </p:sp>
      <p:pic>
        <p:nvPicPr>
          <p:cNvPr id="11" name="Picture 2" descr="Photo avec une sous-ex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44" y="1430452"/>
            <a:ext cx="4297109" cy="2287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hoto avec une surexpos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87" y="4240843"/>
            <a:ext cx="4435224" cy="236068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istogramme photo calé à droite - Surexpos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480" y="4890813"/>
            <a:ext cx="4017541" cy="166766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istogramme photo calé à gauche - Sous-exposi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211" y="1725658"/>
            <a:ext cx="4151811" cy="1723395"/>
          </a:xfrm>
          <a:prstGeom prst="rect">
            <a:avLst/>
          </a:prstGeom>
          <a:noFill/>
          <a:extLst>
            <a:ext uri="{909E8E84-426E-40DD-AFC4-6F175D3DCCD1}">
              <a14:hiddenFill xmlns:a14="http://schemas.microsoft.com/office/drawing/2010/main">
                <a:solidFill>
                  <a:srgbClr val="FFFFFF"/>
                </a:solidFill>
              </a14:hiddenFill>
            </a:ext>
          </a:extLst>
        </p:spPr>
      </p:pic>
      <p:sp>
        <p:nvSpPr>
          <p:cNvPr id="17" name="Titre 1"/>
          <p:cNvSpPr txBox="1">
            <a:spLocks/>
          </p:cNvSpPr>
          <p:nvPr/>
        </p:nvSpPr>
        <p:spPr>
          <a:xfrm>
            <a:off x="0" y="1"/>
            <a:ext cx="6465720"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2.2 Exemples d’histogrammes</a:t>
            </a:r>
          </a:p>
        </p:txBody>
      </p:sp>
    </p:spTree>
    <p:extLst>
      <p:ext uri="{BB962C8B-B14F-4D97-AF65-F5344CB8AC3E}">
        <p14:creationId xmlns:p14="http://schemas.microsoft.com/office/powerpoint/2010/main" val="256102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a:spLocks noGrp="1"/>
          </p:cNvSpPr>
          <p:nvPr>
            <p:ph type="title"/>
          </p:nvPr>
        </p:nvSpPr>
        <p:spPr>
          <a:xfrm>
            <a:off x="-1" y="1"/>
            <a:ext cx="9400675"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fr-FR" sz="3600" b="1" dirty="0"/>
              <a:t>2.3 Manipulations d'histogrammes : Étirement</a:t>
            </a:r>
          </a:p>
        </p:txBody>
      </p:sp>
      <p:sp>
        <p:nvSpPr>
          <p:cNvPr id="4" name="Rectangle 2"/>
          <p:cNvSpPr>
            <a:spLocks noChangeArrowheads="1"/>
          </p:cNvSpPr>
          <p:nvPr/>
        </p:nvSpPr>
        <p:spPr bwMode="auto">
          <a:xfrm>
            <a:off x="128338" y="833719"/>
            <a:ext cx="1135781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2800" dirty="0">
                <a:latin typeface="+mn-lt"/>
              </a:rPr>
              <a:t>Lorsque l'histogramme est normalisé, il indique en ordonnée la probabilité p</a:t>
            </a:r>
            <a:r>
              <a:rPr lang="fr-FR" altLang="fr-FR" sz="2800" baseline="-25000" dirty="0">
                <a:latin typeface="+mn-lt"/>
              </a:rPr>
              <a:t>i</a:t>
            </a:r>
            <a:r>
              <a:rPr lang="fr-FR" altLang="fr-FR" sz="2800" dirty="0">
                <a:latin typeface="+mn-lt"/>
              </a:rPr>
              <a:t> de trouver un pixel de niveau de gris i  dans l'image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800" dirty="0">
                <a:latin typeface="+mn-lt"/>
              </a:rPr>
              <a:t>∀ i ∈ {0,...,255}, p</a:t>
            </a:r>
            <a:r>
              <a:rPr lang="fr-FR" altLang="fr-FR" sz="2800" baseline="-25000" dirty="0">
                <a:latin typeface="+mn-lt"/>
              </a:rPr>
              <a:t>i</a:t>
            </a:r>
            <a:r>
              <a:rPr lang="fr-FR" altLang="fr-FR" sz="2800" dirty="0">
                <a:latin typeface="+mn-lt"/>
              </a:rPr>
              <a:t>=nombre de pixels d'intensité i /nombre total de pixels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fr-FR" altLang="fr-FR" sz="2800" dirty="0">
                <a:latin typeface="+mn-lt"/>
              </a:rPr>
              <a:t> L'intensité d'un pixel est alors vue comme une variable aléatoire discrète.</a:t>
            </a:r>
          </a:p>
        </p:txBody>
      </p:sp>
      <p:sp>
        <p:nvSpPr>
          <p:cNvPr id="6" name="Rectangle 5"/>
          <p:cNvSpPr/>
          <p:nvPr/>
        </p:nvSpPr>
        <p:spPr>
          <a:xfrm>
            <a:off x="192505" y="2887125"/>
            <a:ext cx="6096000" cy="1077218"/>
          </a:xfrm>
          <a:prstGeom prst="rect">
            <a:avLst/>
          </a:prstGeom>
        </p:spPr>
        <p:txBody>
          <a:bodyPr>
            <a:spAutoFit/>
          </a:bodyPr>
          <a:lstStyle/>
          <a:p>
            <a:r>
              <a:rPr lang="fr-FR" sz="2800" b="1" i="0" dirty="0">
                <a:solidFill>
                  <a:srgbClr val="271A38"/>
                </a:solidFill>
                <a:effectLst/>
                <a:latin typeface="Inter"/>
              </a:rPr>
              <a:t>Étirement d’histogrammes</a:t>
            </a:r>
          </a:p>
          <a:p>
            <a:br>
              <a:rPr lang="fr-FR" dirty="0"/>
            </a:br>
            <a:endParaRPr lang="fr-FR" dirty="0"/>
          </a:p>
        </p:txBody>
      </p:sp>
      <p:sp>
        <p:nvSpPr>
          <p:cNvPr id="8" name="Rectangle 7"/>
          <p:cNvSpPr/>
          <p:nvPr/>
        </p:nvSpPr>
        <p:spPr>
          <a:xfrm>
            <a:off x="4940968" y="2887125"/>
            <a:ext cx="6096000" cy="646331"/>
          </a:xfrm>
          <a:prstGeom prst="rect">
            <a:avLst/>
          </a:prstGeom>
        </p:spPr>
        <p:txBody>
          <a:bodyPr>
            <a:spAutoFit/>
          </a:bodyPr>
          <a:lstStyle/>
          <a:p>
            <a:r>
              <a:rPr lang="fr-FR" b="0" i="0" dirty="0">
                <a:solidFill>
                  <a:srgbClr val="271A38"/>
                </a:solidFill>
                <a:effectLst/>
                <a:latin typeface="Inter"/>
              </a:rPr>
              <a:t>Une première application consiste à corriger la luminosité, ou </a:t>
            </a:r>
            <a:r>
              <a:rPr lang="fr-FR" b="1" i="0" dirty="0">
                <a:solidFill>
                  <a:srgbClr val="271A38"/>
                </a:solidFill>
                <a:effectLst/>
                <a:latin typeface="Inter"/>
              </a:rPr>
              <a:t>exposition</a:t>
            </a:r>
            <a:r>
              <a:rPr lang="fr-FR" b="0" i="0" dirty="0">
                <a:solidFill>
                  <a:srgbClr val="271A38"/>
                </a:solidFill>
                <a:effectLst/>
                <a:latin typeface="Inter"/>
              </a:rPr>
              <a:t>, de l'image</a:t>
            </a:r>
            <a:endParaRPr lang="fr-FR" dirty="0"/>
          </a:p>
        </p:txBody>
      </p:sp>
      <p:pic>
        <p:nvPicPr>
          <p:cNvPr id="10244" name="Picture 4" descr="Notre image sous-exposée et son histogram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68" y="3770980"/>
            <a:ext cx="590550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5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308674" y="1188492"/>
            <a:ext cx="11478399"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pour corriger les défauts liés à l’exposition d'une image,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il suffit simplement d'étirer son histogramme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l'objectif est d'étendre les valeurs des niveaux de gris de l'image mal exposée,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 majoritairement répartis dans un sous intervalle [</a:t>
            </a:r>
            <a:r>
              <a:rPr lang="fr-FR" altLang="fr-FR" dirty="0" err="1">
                <a:latin typeface="+mn-lt"/>
              </a:rPr>
              <a:t>I</a:t>
            </a:r>
            <a:r>
              <a:rPr lang="fr-FR" altLang="fr-FR" baseline="-25000" dirty="0" err="1">
                <a:latin typeface="+mn-lt"/>
              </a:rPr>
              <a:t>min</a:t>
            </a:r>
            <a:r>
              <a:rPr lang="fr-FR" altLang="fr-FR" dirty="0" err="1">
                <a:latin typeface="+mn-lt"/>
              </a:rPr>
              <a:t>,I</a:t>
            </a:r>
            <a:r>
              <a:rPr lang="fr-FR" altLang="fr-FR" baseline="-25000" dirty="0" err="1">
                <a:latin typeface="+mn-lt"/>
              </a:rPr>
              <a:t>max</a:t>
            </a:r>
            <a:r>
              <a:rPr lang="fr-FR" altLang="fr-FR" dirty="0">
                <a:latin typeface="+mn-lt"/>
              </a:rPr>
              <a:t>]⊂[0,255]</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 à tout l'intervalle disponible.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mn-lt"/>
              </a:rPr>
              <a:t> </a:t>
            </a:r>
          </a:p>
        </p:txBody>
      </p:sp>
      <p:sp>
        <p:nvSpPr>
          <p:cNvPr id="6" name="Rectangle 3"/>
          <p:cNvSpPr>
            <a:spLocks noChangeArrowheads="1"/>
          </p:cNvSpPr>
          <p:nvPr/>
        </p:nvSpPr>
        <p:spPr bwMode="auto">
          <a:xfrm>
            <a:off x="485137" y="5487823"/>
            <a:ext cx="106202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800" dirty="0">
                <a:latin typeface="+mn-lt"/>
              </a:rPr>
              <a:t>où I(</a:t>
            </a:r>
            <a:r>
              <a:rPr lang="fr-FR" altLang="fr-FR" sz="2800" dirty="0" err="1">
                <a:latin typeface="+mn-lt"/>
              </a:rPr>
              <a:t>x,y</a:t>
            </a:r>
            <a:r>
              <a:rPr lang="fr-FR" altLang="fr-FR" sz="2800" dirty="0">
                <a:latin typeface="+mn-lt"/>
              </a:rPr>
              <a:t>) et I′(</a:t>
            </a:r>
            <a:r>
              <a:rPr lang="fr-FR" altLang="fr-FR" sz="2800" dirty="0" err="1">
                <a:latin typeface="+mn-lt"/>
              </a:rPr>
              <a:t>x,y</a:t>
            </a:r>
            <a:r>
              <a:rPr lang="fr-FR" altLang="fr-FR" sz="2800" dirty="0">
                <a:latin typeface="+mn-lt"/>
              </a:rPr>
              <a:t>)  désignent les intensités du pixel de coordonnées (</a:t>
            </a:r>
            <a:r>
              <a:rPr lang="fr-FR" altLang="fr-FR" sz="2800" dirty="0" err="1">
                <a:latin typeface="+mn-lt"/>
              </a:rPr>
              <a:t>x,y</a:t>
            </a:r>
            <a:r>
              <a:rPr lang="fr-FR" altLang="fr-FR" sz="2800" dirty="0">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800" dirty="0">
                <a:latin typeface="+mn-lt"/>
              </a:rPr>
              <a:t>respectivement dans l'image mal exposée et la nouvelle image. </a:t>
            </a:r>
          </a:p>
        </p:txBody>
      </p:sp>
      <p:pic>
        <p:nvPicPr>
          <p:cNvPr id="7" name="Image 6"/>
          <p:cNvPicPr>
            <a:picLocks noChangeAspect="1"/>
          </p:cNvPicPr>
          <p:nvPr/>
        </p:nvPicPr>
        <p:blipFill rotWithShape="1">
          <a:blip r:embed="rId2"/>
          <a:srcRect l="29605" t="62462" r="48027" b="27475"/>
          <a:stretch/>
        </p:blipFill>
        <p:spPr>
          <a:xfrm>
            <a:off x="3609473" y="3866148"/>
            <a:ext cx="5581159" cy="1411706"/>
          </a:xfrm>
          <a:prstGeom prst="rect">
            <a:avLst/>
          </a:prstGeom>
        </p:spPr>
      </p:pic>
      <p:sp>
        <p:nvSpPr>
          <p:cNvPr id="8" name="Titre 1"/>
          <p:cNvSpPr>
            <a:spLocks noGrp="1"/>
          </p:cNvSpPr>
          <p:nvPr>
            <p:ph type="title"/>
          </p:nvPr>
        </p:nvSpPr>
        <p:spPr>
          <a:xfrm>
            <a:off x="-1" y="1"/>
            <a:ext cx="7700211"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fr-FR" sz="3600" b="1" dirty="0"/>
              <a:t>2.3- Manipulations d'histogrammes</a:t>
            </a:r>
            <a:endParaRPr lang="fr-FR" sz="3600" dirty="0"/>
          </a:p>
        </p:txBody>
      </p:sp>
    </p:spTree>
    <p:extLst>
      <p:ext uri="{BB962C8B-B14F-4D97-AF65-F5344CB8AC3E}">
        <p14:creationId xmlns:p14="http://schemas.microsoft.com/office/powerpoint/2010/main" val="425469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Notre image sur-exposée après étirement et son histogram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916" y="2171837"/>
            <a:ext cx="8385797" cy="3557203"/>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p:cNvSpPr>
            <a:spLocks noGrp="1"/>
          </p:cNvSpPr>
          <p:nvPr>
            <p:ph type="title"/>
          </p:nvPr>
        </p:nvSpPr>
        <p:spPr>
          <a:xfrm>
            <a:off x="-1" y="1"/>
            <a:ext cx="7700211"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fr-FR" sz="3600" b="1" dirty="0"/>
              <a:t>2- Manipulations d'histogrammes</a:t>
            </a:r>
            <a:endParaRPr lang="fr-FR" sz="3600" dirty="0"/>
          </a:p>
        </p:txBody>
      </p:sp>
      <p:sp>
        <p:nvSpPr>
          <p:cNvPr id="6"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2.3- Manipulations d'histogrammes : Étirement</a:t>
            </a:r>
          </a:p>
        </p:txBody>
      </p:sp>
      <p:sp>
        <p:nvSpPr>
          <p:cNvPr id="4" name="Rectangle 3"/>
          <p:cNvSpPr/>
          <p:nvPr/>
        </p:nvSpPr>
        <p:spPr>
          <a:xfrm>
            <a:off x="1491916" y="1453498"/>
            <a:ext cx="790875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fr-FR" sz="2400" b="1" i="0" dirty="0">
                <a:effectLst/>
                <a:latin typeface="Inter"/>
              </a:rPr>
              <a:t>Notre image après étirement et son histogramme</a:t>
            </a:r>
            <a:endParaRPr lang="fr-FR" sz="2400" b="1" dirty="0"/>
          </a:p>
        </p:txBody>
      </p:sp>
      <p:sp>
        <p:nvSpPr>
          <p:cNvPr id="7" name="Rectangle 6"/>
          <p:cNvSpPr/>
          <p:nvPr/>
        </p:nvSpPr>
        <p:spPr>
          <a:xfrm>
            <a:off x="898358" y="5934670"/>
            <a:ext cx="9512968" cy="707886"/>
          </a:xfrm>
          <a:prstGeom prst="rect">
            <a:avLst/>
          </a:prstGeom>
        </p:spPr>
        <p:txBody>
          <a:bodyPr wrap="square">
            <a:spAutoFit/>
          </a:bodyPr>
          <a:lstStyle/>
          <a:p>
            <a:r>
              <a:rPr lang="fr-FR" sz="2000" b="0" i="0" dirty="0">
                <a:solidFill>
                  <a:srgbClr val="271A38"/>
                </a:solidFill>
                <a:effectLst/>
                <a:latin typeface="Inter"/>
              </a:rPr>
              <a:t>Le résultat est satisfaisant : les pixels se répartissent bien dans tout l'intervalle [0,255] et l'image présente une meilleure luminosité</a:t>
            </a:r>
            <a:endParaRPr lang="fr-FR" sz="2000" dirty="0"/>
          </a:p>
        </p:txBody>
      </p:sp>
    </p:spTree>
    <p:extLst>
      <p:ext uri="{BB962C8B-B14F-4D97-AF65-F5344CB8AC3E}">
        <p14:creationId xmlns:p14="http://schemas.microsoft.com/office/powerpoint/2010/main" val="308370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 y="1"/>
            <a:ext cx="7700211"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fr-FR" sz="3600" b="1" dirty="0"/>
              <a:t>2- Manipulations d'histogrammes</a:t>
            </a:r>
            <a:endParaRPr lang="fr-FR" sz="3600" dirty="0"/>
          </a:p>
        </p:txBody>
      </p:sp>
      <p:sp>
        <p:nvSpPr>
          <p:cNvPr id="6"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2.3- Manipulations d'histogrammes : Égalisation</a:t>
            </a:r>
          </a:p>
        </p:txBody>
      </p:sp>
      <p:sp>
        <p:nvSpPr>
          <p:cNvPr id="2" name="Rectangle 1"/>
          <p:cNvSpPr/>
          <p:nvPr/>
        </p:nvSpPr>
        <p:spPr>
          <a:xfrm>
            <a:off x="0" y="833719"/>
            <a:ext cx="11967411" cy="6063198"/>
          </a:xfrm>
          <a:prstGeom prst="rect">
            <a:avLst/>
          </a:prstGeom>
        </p:spPr>
        <p:txBody>
          <a:bodyPr wrap="square">
            <a:spAutoFit/>
          </a:bodyPr>
          <a:lstStyle/>
          <a:p>
            <a:pPr marL="457200" indent="-457200">
              <a:buFont typeface="Arial" panose="020B0604020202020204" pitchFamily="34" charset="0"/>
              <a:buChar char="•"/>
            </a:pPr>
            <a:r>
              <a:rPr lang="fr-FR" sz="2600" dirty="0"/>
              <a:t>La deuxième application courante concerne l'amélioration du contraste de l'image.</a:t>
            </a:r>
          </a:p>
          <a:p>
            <a:pPr marL="457200" indent="-457200">
              <a:buFont typeface="Arial" panose="020B0604020202020204" pitchFamily="34" charset="0"/>
              <a:buChar char="•"/>
            </a:pPr>
            <a:r>
              <a:rPr lang="fr-FR" sz="2600" dirty="0"/>
              <a:t>Le contraste caractérise la répartition de lumière dans une image : plus une image est contrastée, plus la différence de luminosité entre ses zones claires et sombres est importante. </a:t>
            </a:r>
          </a:p>
          <a:p>
            <a:pPr marL="457200" indent="-457200">
              <a:buFont typeface="Arial" panose="020B0604020202020204" pitchFamily="34" charset="0"/>
              <a:buChar char="•"/>
            </a:pPr>
            <a:r>
              <a:rPr lang="fr-FR" sz="2600" b="1" dirty="0"/>
              <a:t>L'égalisation d'histogrammes</a:t>
            </a:r>
            <a:r>
              <a:rPr lang="fr-FR" sz="2600" dirty="0"/>
              <a:t> est une technique simple permettant de  réajuster le contraste d’une image</a:t>
            </a:r>
          </a:p>
          <a:p>
            <a:pPr marL="449263" lvl="0" indent="-449263" eaLnBrk="0" fontAlgn="base" hangingPunct="0">
              <a:spcBef>
                <a:spcPct val="0"/>
              </a:spcBef>
              <a:spcAft>
                <a:spcPct val="0"/>
              </a:spcAft>
              <a:buFont typeface="Arial" panose="020B0604020202020204" pitchFamily="34" charset="0"/>
              <a:buChar char="•"/>
            </a:pPr>
            <a:r>
              <a:rPr lang="fr-FR" altLang="fr-FR" sz="2600" dirty="0"/>
              <a:t>L'objectif est donc d'harmoniser la distribution des niveaux de gris de l'image, </a:t>
            </a:r>
          </a:p>
          <a:p>
            <a:pPr marL="449263" lvl="0" eaLnBrk="0" fontAlgn="base" hangingPunct="0">
              <a:spcBef>
                <a:spcPct val="0"/>
              </a:spcBef>
              <a:spcAft>
                <a:spcPct val="0"/>
              </a:spcAft>
            </a:pPr>
            <a:r>
              <a:rPr lang="fr-FR" altLang="fr-FR" sz="2600" dirty="0"/>
              <a:t>de sorte que chaque niveau de l'histogramme contienne idéalement le même </a:t>
            </a:r>
          </a:p>
          <a:p>
            <a:pPr marL="449263" lvl="0" eaLnBrk="0" fontAlgn="base" hangingPunct="0">
              <a:spcBef>
                <a:spcPct val="0"/>
              </a:spcBef>
              <a:spcAft>
                <a:spcPct val="0"/>
              </a:spcAft>
            </a:pPr>
            <a:r>
              <a:rPr lang="fr-FR" altLang="fr-FR" sz="2600" dirty="0"/>
              <a:t>nombre de pixels. </a:t>
            </a:r>
          </a:p>
          <a:p>
            <a:pPr marL="342900" lvl="0" indent="-342900" eaLnBrk="0" fontAlgn="base" hangingPunct="0">
              <a:spcBef>
                <a:spcPct val="0"/>
              </a:spcBef>
              <a:spcAft>
                <a:spcPct val="0"/>
              </a:spcAft>
              <a:buFont typeface="Arial" panose="020B0604020202020204" pitchFamily="34" charset="0"/>
              <a:buChar char="•"/>
            </a:pPr>
            <a:r>
              <a:rPr lang="fr-FR" altLang="fr-FR" sz="2600" dirty="0"/>
              <a:t>Pour cela, nous calculons d'abord l'histogramme cumulé normalisé de l'image, </a:t>
            </a:r>
          </a:p>
          <a:p>
            <a:pPr marL="352425" lvl="0" eaLnBrk="0" fontAlgn="base" hangingPunct="0">
              <a:spcBef>
                <a:spcPct val="0"/>
              </a:spcBef>
              <a:spcAft>
                <a:spcPct val="0"/>
              </a:spcAft>
            </a:pPr>
            <a:r>
              <a:rPr lang="fr-FR" altLang="fr-FR" sz="2600" dirty="0"/>
              <a:t>puis nous ajustons la valeur de chaque pixel en utilisant la formule mathématique :  </a:t>
            </a:r>
          </a:p>
          <a:p>
            <a:pPr marL="449263" lvl="0" eaLnBrk="0" fontAlgn="base" hangingPunct="0">
              <a:spcBef>
                <a:spcPct val="0"/>
              </a:spcBef>
              <a:spcAft>
                <a:spcPct val="0"/>
              </a:spcAft>
            </a:pPr>
            <a:r>
              <a:rPr lang="fr-FR" altLang="fr-FR" sz="2600" dirty="0"/>
              <a:t> </a:t>
            </a:r>
          </a:p>
          <a:p>
            <a:pPr marL="457200" indent="-457200">
              <a:buFont typeface="Arial" panose="020B0604020202020204" pitchFamily="34" charset="0"/>
              <a:buChar char="•"/>
            </a:pPr>
            <a:endParaRPr lang="fr-FR" sz="2600" dirty="0"/>
          </a:p>
          <a:p>
            <a:pPr marL="457200" indent="-457200">
              <a:buFont typeface="Arial" panose="020B0604020202020204" pitchFamily="34" charset="0"/>
              <a:buChar char="•"/>
            </a:pPr>
            <a:endParaRPr lang="fr-FR" sz="2600" dirty="0"/>
          </a:p>
          <a:p>
            <a:r>
              <a:rPr lang="fr-FR" sz="2400" dirty="0"/>
              <a:t> </a:t>
            </a:r>
          </a:p>
        </p:txBody>
      </p:sp>
      <p:sp>
        <p:nvSpPr>
          <p:cNvPr id="8" name="Rectangle 2"/>
          <p:cNvSpPr>
            <a:spLocks noChangeArrowheads="1"/>
          </p:cNvSpPr>
          <p:nvPr/>
        </p:nvSpPr>
        <p:spPr bwMode="auto">
          <a:xfrm>
            <a:off x="561475" y="5309834"/>
            <a:ext cx="4716378"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800" i="1" dirty="0">
                <a:latin typeface="+mn-lt"/>
              </a:rPr>
              <a:t>où pi désigne la probabilité</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800" i="1" dirty="0">
                <a:latin typeface="+mn-lt"/>
              </a:rPr>
              <a:t>qu'un pixel de l'image initiale soit d'intensité i</a:t>
            </a:r>
            <a:r>
              <a:rPr kumimoji="0" lang="fr-FR" altLang="fr-FR" sz="1200" b="0" i="1" u="none" strike="noStrike" cap="none" normalizeH="0" baseline="0" dirty="0">
                <a:ln>
                  <a:noFill/>
                </a:ln>
                <a:solidFill>
                  <a:srgbClr val="271A38"/>
                </a:solidFill>
                <a:effectLst/>
                <a:latin typeface="Inter"/>
              </a:rPr>
              <a:t>. </a:t>
            </a:r>
            <a:endParaRPr kumimoji="0" lang="fr-FR" altLang="fr-FR" sz="1800" b="0" i="1" u="none" strike="noStrike" cap="none" normalizeH="0" baseline="0" dirty="0">
              <a:ln>
                <a:noFill/>
              </a:ln>
              <a:solidFill>
                <a:schemeClr val="tx1"/>
              </a:solidFill>
              <a:effectLst/>
            </a:endParaRPr>
          </a:p>
        </p:txBody>
      </p:sp>
      <p:pic>
        <p:nvPicPr>
          <p:cNvPr id="9" name="Image 8"/>
          <p:cNvPicPr>
            <a:picLocks noChangeAspect="1"/>
          </p:cNvPicPr>
          <p:nvPr/>
        </p:nvPicPr>
        <p:blipFill rotWithShape="1">
          <a:blip r:embed="rId2"/>
          <a:srcRect l="32763" t="35314" r="50263" b="54155"/>
          <a:stretch/>
        </p:blipFill>
        <p:spPr>
          <a:xfrm>
            <a:off x="5839328" y="5259470"/>
            <a:ext cx="4114695" cy="1435359"/>
          </a:xfrm>
          <a:prstGeom prst="rect">
            <a:avLst/>
          </a:prstGeom>
        </p:spPr>
      </p:pic>
    </p:spTree>
    <p:extLst>
      <p:ext uri="{BB962C8B-B14F-4D97-AF65-F5344CB8AC3E}">
        <p14:creationId xmlns:p14="http://schemas.microsoft.com/office/powerpoint/2010/main" val="68569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otre image avec peu de contraste et son histogram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85" y="184233"/>
            <a:ext cx="5905500" cy="25050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Notre image avec trop de contraste et son histogram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85" y="3633285"/>
            <a:ext cx="5953125" cy="250507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Notre image peu contrastée après égalisation et son histogram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910" y="1932823"/>
            <a:ext cx="5905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84758" y="4885823"/>
            <a:ext cx="6096000" cy="646331"/>
          </a:xfrm>
          <a:prstGeom prst="rect">
            <a:avLst/>
          </a:prstGeom>
        </p:spPr>
        <p:txBody>
          <a:bodyPr>
            <a:spAutoFit/>
          </a:bodyPr>
          <a:lstStyle/>
          <a:p>
            <a:r>
              <a:rPr lang="fr-FR" dirty="0"/>
              <a:t>Notre image peu contrastée après égalisation et son histogramme</a:t>
            </a:r>
          </a:p>
        </p:txBody>
      </p:sp>
      <p:sp>
        <p:nvSpPr>
          <p:cNvPr id="5" name="Rectangle 4"/>
          <p:cNvSpPr/>
          <p:nvPr/>
        </p:nvSpPr>
        <p:spPr>
          <a:xfrm>
            <a:off x="609600" y="6436006"/>
            <a:ext cx="6096000" cy="646331"/>
          </a:xfrm>
          <a:prstGeom prst="rect">
            <a:avLst/>
          </a:prstGeom>
        </p:spPr>
        <p:txBody>
          <a:bodyPr>
            <a:spAutoFit/>
          </a:bodyPr>
          <a:lstStyle/>
          <a:p>
            <a:r>
              <a:rPr lang="fr-FR" dirty="0"/>
              <a:t>Notre image avec trop de contraste et son histogramme</a:t>
            </a:r>
            <a:br>
              <a:rPr lang="fr-FR" dirty="0"/>
            </a:br>
            <a:endParaRPr lang="fr-FR" dirty="0"/>
          </a:p>
        </p:txBody>
      </p:sp>
      <p:sp>
        <p:nvSpPr>
          <p:cNvPr id="6" name="Rectangle 5"/>
          <p:cNvSpPr/>
          <p:nvPr/>
        </p:nvSpPr>
        <p:spPr>
          <a:xfrm>
            <a:off x="417094" y="2963440"/>
            <a:ext cx="6096000" cy="923330"/>
          </a:xfrm>
          <a:prstGeom prst="rect">
            <a:avLst/>
          </a:prstGeom>
        </p:spPr>
        <p:txBody>
          <a:bodyPr>
            <a:spAutoFit/>
          </a:bodyPr>
          <a:lstStyle/>
          <a:p>
            <a:r>
              <a:rPr lang="fr-FR" dirty="0"/>
              <a:t>Notre image avec peu de contraste et son histogramme</a:t>
            </a:r>
            <a:endParaRPr lang="fr-FR" b="0" i="0" dirty="0">
              <a:solidFill>
                <a:srgbClr val="271A38"/>
              </a:solidFill>
              <a:effectLst/>
              <a:latin typeface="Inter"/>
            </a:endParaRPr>
          </a:p>
          <a:p>
            <a:br>
              <a:rPr lang="fr-FR" dirty="0"/>
            </a:br>
            <a:endParaRPr lang="fr-FR" dirty="0"/>
          </a:p>
        </p:txBody>
      </p:sp>
    </p:spTree>
    <p:extLst>
      <p:ext uri="{BB962C8B-B14F-4D97-AF65-F5344CB8AC3E}">
        <p14:creationId xmlns:p14="http://schemas.microsoft.com/office/powerpoint/2010/main" val="1694896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18290" t="21975" r="15921" b="6412"/>
          <a:stretch/>
        </p:blipFill>
        <p:spPr>
          <a:xfrm>
            <a:off x="657726" y="1010652"/>
            <a:ext cx="10678067" cy="5582653"/>
          </a:xfrm>
          <a:prstGeom prst="rect">
            <a:avLst/>
          </a:prstGeom>
        </p:spPr>
      </p:pic>
      <p:sp>
        <p:nvSpPr>
          <p:cNvPr id="6"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2.3- Manipulations d'histogrammes : Égalisation</a:t>
            </a:r>
          </a:p>
        </p:txBody>
      </p:sp>
    </p:spTree>
    <p:extLst>
      <p:ext uri="{BB962C8B-B14F-4D97-AF65-F5344CB8AC3E}">
        <p14:creationId xmlns:p14="http://schemas.microsoft.com/office/powerpoint/2010/main" val="2402177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8188" y="228601"/>
            <a:ext cx="8767481" cy="6370975"/>
          </a:xfrm>
          <a:prstGeom prst="rect">
            <a:avLst/>
          </a:prstGeom>
        </p:spPr>
        <p:txBody>
          <a:bodyPr wrap="square">
            <a:spAutoFit/>
          </a:bodyPr>
          <a:lstStyle/>
          <a:p>
            <a:r>
              <a:rPr lang="fr-FR" sz="2400" b="1" dirty="0"/>
              <a:t>import </a:t>
            </a:r>
            <a:r>
              <a:rPr lang="fr-FR" sz="2400" b="1" dirty="0" err="1"/>
              <a:t>numpy</a:t>
            </a:r>
            <a:r>
              <a:rPr lang="fr-FR" sz="2400" b="1" dirty="0"/>
              <a:t> as </a:t>
            </a:r>
            <a:r>
              <a:rPr lang="fr-FR" sz="2400" b="1" dirty="0" err="1"/>
              <a:t>np</a:t>
            </a:r>
            <a:endParaRPr lang="fr-FR" sz="2400" b="1" dirty="0"/>
          </a:p>
          <a:p>
            <a:r>
              <a:rPr lang="fr-FR" sz="2400" b="1" dirty="0"/>
              <a:t>import cv2 as cv</a:t>
            </a:r>
          </a:p>
          <a:p>
            <a:r>
              <a:rPr lang="fr-FR" sz="2400" b="1" dirty="0" err="1"/>
              <a:t>from</a:t>
            </a:r>
            <a:r>
              <a:rPr lang="fr-FR" sz="2400" b="1" dirty="0"/>
              <a:t> </a:t>
            </a:r>
            <a:r>
              <a:rPr lang="fr-FR" sz="2400" b="1" dirty="0" err="1"/>
              <a:t>matplotlib</a:t>
            </a:r>
            <a:r>
              <a:rPr lang="fr-FR" sz="2400" b="1" dirty="0"/>
              <a:t> import </a:t>
            </a:r>
            <a:r>
              <a:rPr lang="fr-FR" sz="2400" b="1" dirty="0" err="1"/>
              <a:t>pyplot</a:t>
            </a:r>
            <a:r>
              <a:rPr lang="fr-FR" sz="2400" b="1" dirty="0"/>
              <a:t> as </a:t>
            </a:r>
            <a:r>
              <a:rPr lang="fr-FR" sz="2400" b="1" dirty="0" err="1"/>
              <a:t>plt</a:t>
            </a:r>
            <a:endParaRPr lang="fr-FR" sz="2400" b="1" dirty="0"/>
          </a:p>
          <a:p>
            <a:r>
              <a:rPr lang="fr-FR" sz="2400" b="1" dirty="0" err="1"/>
              <a:t>img</a:t>
            </a:r>
            <a:r>
              <a:rPr lang="fr-FR" sz="2400" b="1" dirty="0"/>
              <a:t> = </a:t>
            </a:r>
            <a:r>
              <a:rPr lang="fr-FR" sz="2400" b="1" dirty="0" err="1"/>
              <a:t>cv.imread</a:t>
            </a:r>
            <a:r>
              <a:rPr lang="fr-FR" sz="2400" b="1" dirty="0"/>
              <a:t>('C:/</a:t>
            </a:r>
            <a:r>
              <a:rPr lang="fr-FR" sz="2400" b="1" dirty="0" err="1"/>
              <a:t>Users</a:t>
            </a:r>
            <a:r>
              <a:rPr lang="fr-FR" sz="2400" b="1" dirty="0"/>
              <a:t>/intel i7/Desktop/image-ng.jpg', 0)</a:t>
            </a:r>
          </a:p>
          <a:p>
            <a:r>
              <a:rPr lang="fr-FR" sz="2400" b="1" dirty="0" err="1"/>
              <a:t>hist,bins</a:t>
            </a:r>
            <a:r>
              <a:rPr lang="fr-FR" sz="2400" b="1" dirty="0"/>
              <a:t> = </a:t>
            </a:r>
            <a:r>
              <a:rPr lang="fr-FR" sz="2400" b="1" dirty="0" err="1"/>
              <a:t>np.histogram</a:t>
            </a:r>
            <a:r>
              <a:rPr lang="fr-FR" sz="2400" b="1" dirty="0"/>
              <a:t>(</a:t>
            </a:r>
            <a:r>
              <a:rPr lang="fr-FR" sz="2400" b="1" dirty="0" err="1"/>
              <a:t>img.flatten</a:t>
            </a:r>
            <a:r>
              <a:rPr lang="fr-FR" sz="2400" b="1" dirty="0"/>
              <a:t>(),256,[0,256])</a:t>
            </a:r>
          </a:p>
          <a:p>
            <a:r>
              <a:rPr lang="fr-FR" sz="2400" b="1" dirty="0" err="1"/>
              <a:t>cdf</a:t>
            </a:r>
            <a:r>
              <a:rPr lang="fr-FR" sz="2400" b="1" dirty="0"/>
              <a:t> = </a:t>
            </a:r>
            <a:r>
              <a:rPr lang="fr-FR" sz="2400" b="1" dirty="0" err="1"/>
              <a:t>hist.cumsum</a:t>
            </a:r>
            <a:r>
              <a:rPr lang="fr-FR" sz="2400" b="1" dirty="0"/>
              <a:t>()</a:t>
            </a:r>
          </a:p>
          <a:p>
            <a:r>
              <a:rPr lang="fr-FR" sz="2400" b="1" dirty="0" err="1"/>
              <a:t>cdf_normalized</a:t>
            </a:r>
            <a:r>
              <a:rPr lang="fr-FR" sz="2400" b="1" dirty="0"/>
              <a:t> = </a:t>
            </a:r>
            <a:r>
              <a:rPr lang="fr-FR" sz="2400" b="1" dirty="0" err="1"/>
              <a:t>cdf</a:t>
            </a:r>
            <a:r>
              <a:rPr lang="fr-FR" sz="2400" b="1" dirty="0"/>
              <a:t> * </a:t>
            </a:r>
            <a:r>
              <a:rPr lang="fr-FR" sz="2400" b="1" dirty="0" err="1"/>
              <a:t>float</a:t>
            </a:r>
            <a:r>
              <a:rPr lang="fr-FR" sz="2400" b="1" dirty="0"/>
              <a:t>(</a:t>
            </a:r>
            <a:r>
              <a:rPr lang="fr-FR" sz="2400" b="1" dirty="0" err="1"/>
              <a:t>hist.max</a:t>
            </a:r>
            <a:r>
              <a:rPr lang="fr-FR" sz="2400" b="1" dirty="0"/>
              <a:t>()) / </a:t>
            </a:r>
            <a:r>
              <a:rPr lang="fr-FR" sz="2400" b="1" dirty="0" err="1"/>
              <a:t>cdf.max</a:t>
            </a:r>
            <a:r>
              <a:rPr lang="fr-FR" sz="2400" b="1" dirty="0"/>
              <a:t>()</a:t>
            </a:r>
          </a:p>
          <a:p>
            <a:r>
              <a:rPr lang="fr-FR" sz="2400" b="1" dirty="0" err="1"/>
              <a:t>plt.plot</a:t>
            </a:r>
            <a:r>
              <a:rPr lang="fr-FR" sz="2400" b="1" dirty="0"/>
              <a:t>(</a:t>
            </a:r>
            <a:r>
              <a:rPr lang="fr-FR" sz="2400" b="1" dirty="0" err="1"/>
              <a:t>cdf_normalized</a:t>
            </a:r>
            <a:r>
              <a:rPr lang="fr-FR" sz="2400" b="1" dirty="0"/>
              <a:t>, </a:t>
            </a:r>
            <a:r>
              <a:rPr lang="fr-FR" sz="2400" b="1" dirty="0" err="1"/>
              <a:t>color</a:t>
            </a:r>
            <a:r>
              <a:rPr lang="fr-FR" sz="2400" b="1" dirty="0"/>
              <a:t> = 'b')</a:t>
            </a:r>
          </a:p>
          <a:p>
            <a:r>
              <a:rPr lang="fr-FR" sz="2400" b="1" dirty="0" err="1"/>
              <a:t>plt.hist</a:t>
            </a:r>
            <a:r>
              <a:rPr lang="fr-FR" sz="2400" b="1" dirty="0"/>
              <a:t>(</a:t>
            </a:r>
            <a:r>
              <a:rPr lang="fr-FR" sz="2400" b="1" dirty="0" err="1"/>
              <a:t>img.flatten</a:t>
            </a:r>
            <a:r>
              <a:rPr lang="fr-FR" sz="2400" b="1" dirty="0"/>
              <a:t>(),256,[0,256], </a:t>
            </a:r>
            <a:r>
              <a:rPr lang="fr-FR" sz="2400" b="1" dirty="0" err="1"/>
              <a:t>color</a:t>
            </a:r>
            <a:r>
              <a:rPr lang="fr-FR" sz="2400" b="1" dirty="0"/>
              <a:t> = 'r')</a:t>
            </a:r>
          </a:p>
          <a:p>
            <a:r>
              <a:rPr lang="fr-FR" sz="2400" b="1" dirty="0" err="1"/>
              <a:t>plt.xlim</a:t>
            </a:r>
            <a:r>
              <a:rPr lang="fr-FR" sz="2400" b="1" dirty="0"/>
              <a:t>([0,256])</a:t>
            </a:r>
          </a:p>
          <a:p>
            <a:r>
              <a:rPr lang="fr-FR" sz="2400" b="1" dirty="0" err="1"/>
              <a:t>plt.legend</a:t>
            </a:r>
            <a:r>
              <a:rPr lang="fr-FR" sz="2400" b="1" dirty="0"/>
              <a:t>(('</a:t>
            </a:r>
            <a:r>
              <a:rPr lang="fr-FR" sz="2400" b="1" dirty="0" err="1"/>
              <a:t>cdf</a:t>
            </a:r>
            <a:r>
              <a:rPr lang="fr-FR" sz="2400" b="1" dirty="0"/>
              <a:t>','</a:t>
            </a:r>
            <a:r>
              <a:rPr lang="fr-FR" sz="2400" b="1" dirty="0" err="1"/>
              <a:t>histogram</a:t>
            </a:r>
            <a:r>
              <a:rPr lang="fr-FR" sz="2400" b="1" dirty="0"/>
              <a:t>'), </a:t>
            </a:r>
            <a:r>
              <a:rPr lang="fr-FR" sz="2400" b="1" dirty="0" err="1"/>
              <a:t>loc</a:t>
            </a:r>
            <a:r>
              <a:rPr lang="fr-FR" sz="2400" b="1" dirty="0"/>
              <a:t> = '</a:t>
            </a:r>
            <a:r>
              <a:rPr lang="fr-FR" sz="2400" b="1" dirty="0" err="1"/>
              <a:t>upper</a:t>
            </a:r>
            <a:r>
              <a:rPr lang="fr-FR" sz="2400" b="1" dirty="0"/>
              <a:t> </a:t>
            </a:r>
            <a:r>
              <a:rPr lang="fr-FR" sz="2400" b="1" dirty="0" err="1"/>
              <a:t>left</a:t>
            </a:r>
            <a:r>
              <a:rPr lang="fr-FR" sz="2400" b="1" dirty="0"/>
              <a:t>')</a:t>
            </a:r>
          </a:p>
          <a:p>
            <a:r>
              <a:rPr lang="fr-FR" sz="2400" b="1" dirty="0" err="1"/>
              <a:t>plt.show</a:t>
            </a:r>
            <a:r>
              <a:rPr lang="fr-FR" sz="2400" b="1" dirty="0"/>
              <a:t>()</a:t>
            </a:r>
          </a:p>
          <a:p>
            <a:r>
              <a:rPr lang="fr-FR" sz="2400" b="1" dirty="0" err="1"/>
              <a:t>cv.waitKey</a:t>
            </a:r>
            <a:r>
              <a:rPr lang="fr-FR" sz="2400" b="1" dirty="0"/>
              <a:t>(0)</a:t>
            </a:r>
          </a:p>
          <a:p>
            <a:r>
              <a:rPr lang="fr-FR" sz="2400" b="1" dirty="0" err="1"/>
              <a:t>equ</a:t>
            </a:r>
            <a:r>
              <a:rPr lang="fr-FR" sz="2400" b="1" dirty="0"/>
              <a:t> = </a:t>
            </a:r>
            <a:r>
              <a:rPr lang="fr-FR" sz="2400" b="1" dirty="0" err="1"/>
              <a:t>cv.equalizeHist</a:t>
            </a:r>
            <a:r>
              <a:rPr lang="fr-FR" sz="2400" b="1" dirty="0"/>
              <a:t>(</a:t>
            </a:r>
            <a:r>
              <a:rPr lang="fr-FR" sz="2400" b="1" dirty="0" err="1"/>
              <a:t>img</a:t>
            </a:r>
            <a:r>
              <a:rPr lang="fr-FR" sz="2400" b="1" dirty="0"/>
              <a:t>)</a:t>
            </a:r>
          </a:p>
          <a:p>
            <a:r>
              <a:rPr lang="fr-FR" sz="2400" b="1" dirty="0" err="1"/>
              <a:t>res</a:t>
            </a:r>
            <a:r>
              <a:rPr lang="fr-FR" sz="2400" b="1" dirty="0"/>
              <a:t> = </a:t>
            </a:r>
            <a:r>
              <a:rPr lang="fr-FR" sz="2400" b="1" dirty="0" err="1"/>
              <a:t>np.hstack</a:t>
            </a:r>
            <a:r>
              <a:rPr lang="fr-FR" sz="2400" b="1" dirty="0"/>
              <a:t>((</a:t>
            </a:r>
            <a:r>
              <a:rPr lang="fr-FR" sz="2400" b="1" dirty="0" err="1"/>
              <a:t>img,equ</a:t>
            </a:r>
            <a:r>
              <a:rPr lang="fr-FR" sz="2400" b="1" dirty="0"/>
              <a:t>)) #</a:t>
            </a:r>
            <a:r>
              <a:rPr lang="fr-FR" sz="2400" b="1" dirty="0" err="1"/>
              <a:t>stacking</a:t>
            </a:r>
            <a:r>
              <a:rPr lang="fr-FR" sz="2400" b="1" dirty="0"/>
              <a:t> images </a:t>
            </a:r>
            <a:r>
              <a:rPr lang="fr-FR" sz="2400" b="1" dirty="0" err="1"/>
              <a:t>side</a:t>
            </a:r>
            <a:r>
              <a:rPr lang="fr-FR" sz="2400" b="1" dirty="0"/>
              <a:t>-by-</a:t>
            </a:r>
            <a:r>
              <a:rPr lang="fr-FR" sz="2400" b="1" dirty="0" err="1"/>
              <a:t>side</a:t>
            </a:r>
            <a:endParaRPr lang="fr-FR" sz="2400" b="1" dirty="0"/>
          </a:p>
          <a:p>
            <a:r>
              <a:rPr lang="fr-FR" sz="2400" b="1" dirty="0" err="1"/>
              <a:t>cv.imshow</a:t>
            </a:r>
            <a:r>
              <a:rPr lang="fr-FR" sz="2400" b="1" dirty="0"/>
              <a:t>('res.</a:t>
            </a:r>
            <a:r>
              <a:rPr lang="fr-FR" sz="2400" b="1" dirty="0" err="1"/>
              <a:t>png</a:t>
            </a:r>
            <a:r>
              <a:rPr lang="fr-FR" sz="2400" b="1" dirty="0"/>
              <a:t>',</a:t>
            </a:r>
            <a:r>
              <a:rPr lang="fr-FR" sz="2400" b="1" dirty="0" err="1"/>
              <a:t>res</a:t>
            </a:r>
            <a:r>
              <a:rPr lang="fr-FR" sz="2400" b="1" dirty="0"/>
              <a:t>)</a:t>
            </a:r>
          </a:p>
          <a:p>
            <a:r>
              <a:rPr lang="fr-FR" sz="2400" b="1" dirty="0" err="1"/>
              <a:t>cv.waitKey</a:t>
            </a:r>
            <a:r>
              <a:rPr lang="fr-FR" sz="2400" b="1" dirty="0"/>
              <a:t>(0)</a:t>
            </a:r>
          </a:p>
        </p:txBody>
      </p:sp>
      <p:sp>
        <p:nvSpPr>
          <p:cNvPr id="3" name="ZoneTexte 2"/>
          <p:cNvSpPr txBox="1"/>
          <p:nvPr/>
        </p:nvSpPr>
        <p:spPr>
          <a:xfrm>
            <a:off x="8162363" y="294621"/>
            <a:ext cx="3146612"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800" b="1" dirty="0"/>
              <a:t>Code python</a:t>
            </a:r>
          </a:p>
        </p:txBody>
      </p:sp>
    </p:spTree>
    <p:extLst>
      <p:ext uri="{BB962C8B-B14F-4D97-AF65-F5344CB8AC3E}">
        <p14:creationId xmlns:p14="http://schemas.microsoft.com/office/powerpoint/2010/main" val="90133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srcRect l="2426" t="3309" r="50478" b="24499"/>
          <a:stretch/>
        </p:blipFill>
        <p:spPr>
          <a:xfrm>
            <a:off x="3321424" y="322730"/>
            <a:ext cx="3872753" cy="3337642"/>
          </a:xfrm>
          <a:prstGeom prst="rect">
            <a:avLst/>
          </a:prstGeom>
        </p:spPr>
      </p:pic>
      <p:pic>
        <p:nvPicPr>
          <p:cNvPr id="5" name="Image 4"/>
          <p:cNvPicPr>
            <a:picLocks noChangeAspect="1"/>
          </p:cNvPicPr>
          <p:nvPr/>
        </p:nvPicPr>
        <p:blipFill rotWithShape="1">
          <a:blip r:embed="rId3"/>
          <a:srcRect l="21728" t="29598" r="34375" b="42545"/>
          <a:stretch/>
        </p:blipFill>
        <p:spPr>
          <a:xfrm>
            <a:off x="2796989" y="4155141"/>
            <a:ext cx="5351930" cy="1909482"/>
          </a:xfrm>
          <a:prstGeom prst="rect">
            <a:avLst/>
          </a:prstGeom>
        </p:spPr>
      </p:pic>
      <p:sp>
        <p:nvSpPr>
          <p:cNvPr id="6" name="ZoneTexte 5"/>
          <p:cNvSpPr txBox="1"/>
          <p:nvPr/>
        </p:nvSpPr>
        <p:spPr>
          <a:xfrm>
            <a:off x="8162363" y="294621"/>
            <a:ext cx="3146612"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sz="2800" b="1" dirty="0"/>
              <a:t>Résultat de l’exécution</a:t>
            </a:r>
          </a:p>
        </p:txBody>
      </p:sp>
    </p:spTree>
    <p:extLst>
      <p:ext uri="{BB962C8B-B14F-4D97-AF65-F5344CB8AC3E}">
        <p14:creationId xmlns:p14="http://schemas.microsoft.com/office/powerpoint/2010/main" val="310267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6726" y="1026402"/>
            <a:ext cx="10515600" cy="1219493"/>
          </a:xfrm>
        </p:spPr>
        <p:txBody>
          <a:bodyPr>
            <a:normAutofit lnSpcReduction="10000"/>
          </a:bodyPr>
          <a:lstStyle/>
          <a:p>
            <a:r>
              <a:rPr lang="fr-FR" dirty="0"/>
              <a:t>L’addition de deux images f et g de même taille est une nouvelle image h de même taille dont chaque pixel correspond à la somme des valeurs des pixels des images originales </a:t>
            </a:r>
          </a:p>
        </p:txBody>
      </p:sp>
      <p:pic>
        <p:nvPicPr>
          <p:cNvPr id="4" name="Picture 21" descr="Sans titre - 1"/>
          <p:cNvPicPr>
            <a:picLocks noChangeAspect="1" noChangeArrowheads="1"/>
          </p:cNvPicPr>
          <p:nvPr/>
        </p:nvPicPr>
        <p:blipFill>
          <a:blip r:embed="rId2"/>
          <a:srcRect/>
          <a:stretch>
            <a:fillRect/>
          </a:stretch>
        </p:blipFill>
        <p:spPr bwMode="auto">
          <a:xfrm>
            <a:off x="1261644" y="2245895"/>
            <a:ext cx="3130175" cy="2111430"/>
          </a:xfrm>
          <a:prstGeom prst="rect">
            <a:avLst/>
          </a:prstGeom>
          <a:noFill/>
        </p:spPr>
      </p:pic>
      <p:sp>
        <p:nvSpPr>
          <p:cNvPr id="5"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3- Addition de 2 images</a:t>
            </a:r>
          </a:p>
        </p:txBody>
      </p:sp>
      <p:pic>
        <p:nvPicPr>
          <p:cNvPr id="6" name="Picture 22" descr="Sans titre - 1"/>
          <p:cNvPicPr>
            <a:picLocks noChangeAspect="1" noChangeArrowheads="1"/>
          </p:cNvPicPr>
          <p:nvPr/>
        </p:nvPicPr>
        <p:blipFill>
          <a:blip r:embed="rId3"/>
          <a:srcRect/>
          <a:stretch>
            <a:fillRect/>
          </a:stretch>
        </p:blipFill>
        <p:spPr bwMode="auto">
          <a:xfrm>
            <a:off x="6541670" y="2245895"/>
            <a:ext cx="3051509" cy="2058367"/>
          </a:xfrm>
          <a:prstGeom prst="rect">
            <a:avLst/>
          </a:prstGeom>
          <a:noFill/>
        </p:spPr>
      </p:pic>
      <p:grpSp>
        <p:nvGrpSpPr>
          <p:cNvPr id="7" name="Group 25"/>
          <p:cNvGrpSpPr>
            <a:grpSpLocks/>
          </p:cNvGrpSpPr>
          <p:nvPr/>
        </p:nvGrpSpPr>
        <p:grpSpPr bwMode="auto">
          <a:xfrm>
            <a:off x="4904373" y="2811156"/>
            <a:ext cx="876300" cy="1098550"/>
            <a:chOff x="1144" y="623"/>
            <a:chExt cx="552" cy="692"/>
          </a:xfrm>
        </p:grpSpPr>
        <p:sp>
          <p:nvSpPr>
            <p:cNvPr id="8" name="Oval 26"/>
            <p:cNvSpPr>
              <a:spLocks noChangeArrowheads="1"/>
            </p:cNvSpPr>
            <p:nvPr/>
          </p:nvSpPr>
          <p:spPr bwMode="auto">
            <a:xfrm>
              <a:off x="1144" y="736"/>
              <a:ext cx="552" cy="536"/>
            </a:xfrm>
            <a:prstGeom prst="ellipse">
              <a:avLst/>
            </a:prstGeom>
            <a:solidFill>
              <a:srgbClr val="FF3300"/>
            </a:solidFill>
            <a:ln w="9525">
              <a:noFill/>
              <a:round/>
              <a:headEnd/>
              <a:tailEnd/>
            </a:ln>
            <a:effectLst>
              <a:outerShdw dist="107763" dir="8100000" algn="ctr" rotWithShape="0">
                <a:schemeClr val="bg2"/>
              </a:outerShdw>
            </a:effectLst>
          </p:spPr>
          <p:txBody>
            <a:bodyPr wrap="none" anchor="ctr"/>
            <a:lstStyle/>
            <a:p>
              <a:endParaRPr lang="fr-FR"/>
            </a:p>
          </p:txBody>
        </p:sp>
        <p:sp>
          <p:nvSpPr>
            <p:cNvPr id="9" name="Text Box 27"/>
            <p:cNvSpPr txBox="1">
              <a:spLocks noChangeArrowheads="1"/>
            </p:cNvSpPr>
            <p:nvPr/>
          </p:nvSpPr>
          <p:spPr bwMode="auto">
            <a:xfrm>
              <a:off x="1190" y="623"/>
              <a:ext cx="496" cy="692"/>
            </a:xfrm>
            <a:prstGeom prst="rect">
              <a:avLst/>
            </a:prstGeom>
            <a:noFill/>
            <a:ln w="9525">
              <a:noFill/>
              <a:miter lim="800000"/>
              <a:headEnd/>
              <a:tailEnd/>
            </a:ln>
            <a:effectLst/>
          </p:spPr>
          <p:txBody>
            <a:bodyPr>
              <a:spAutoFit/>
            </a:bodyPr>
            <a:lstStyle/>
            <a:p>
              <a:pPr>
                <a:spcBef>
                  <a:spcPct val="50000"/>
                </a:spcBef>
              </a:pPr>
              <a:r>
                <a:rPr lang="fr-FR" sz="6600" b="1" dirty="0">
                  <a:solidFill>
                    <a:schemeClr val="bg1"/>
                  </a:solidFill>
                </a:rPr>
                <a:t>+</a:t>
              </a:r>
              <a:endParaRPr lang="fr-FR" sz="6600" dirty="0"/>
            </a:p>
          </p:txBody>
        </p:sp>
      </p:grpSp>
      <p:pic>
        <p:nvPicPr>
          <p:cNvPr id="10" name="Picture 23" descr="Sans titre - 1"/>
          <p:cNvPicPr>
            <a:picLocks noChangeAspect="1" noChangeArrowheads="1"/>
          </p:cNvPicPr>
          <p:nvPr/>
        </p:nvPicPr>
        <p:blipFill>
          <a:blip r:embed="rId4"/>
          <a:srcRect/>
          <a:stretch>
            <a:fillRect/>
          </a:stretch>
        </p:blipFill>
        <p:spPr bwMode="auto">
          <a:xfrm>
            <a:off x="3866106" y="4654355"/>
            <a:ext cx="3009984" cy="2017067"/>
          </a:xfrm>
          <a:prstGeom prst="rect">
            <a:avLst/>
          </a:prstGeom>
          <a:noFill/>
        </p:spPr>
      </p:pic>
      <p:sp>
        <p:nvSpPr>
          <p:cNvPr id="11" name="Text Box 19"/>
          <p:cNvSpPr txBox="1">
            <a:spLocks noChangeArrowheads="1"/>
          </p:cNvSpPr>
          <p:nvPr/>
        </p:nvSpPr>
        <p:spPr bwMode="auto">
          <a:xfrm>
            <a:off x="1261644" y="4469689"/>
            <a:ext cx="1940074" cy="369332"/>
          </a:xfrm>
          <a:prstGeom prst="rect">
            <a:avLst/>
          </a:prstGeom>
          <a:noFill/>
          <a:ln w="9525">
            <a:noFill/>
            <a:miter lim="800000"/>
            <a:headEnd/>
            <a:tailEnd/>
          </a:ln>
          <a:effectLst/>
        </p:spPr>
        <p:txBody>
          <a:bodyPr wrap="square">
            <a:spAutoFit/>
          </a:bodyPr>
          <a:lstStyle/>
          <a:p>
            <a:pPr algn="ctr">
              <a:spcBef>
                <a:spcPct val="50000"/>
              </a:spcBef>
            </a:pPr>
            <a:r>
              <a:rPr lang="fr-FR" dirty="0">
                <a:latin typeface="Arial" charset="0"/>
              </a:rPr>
              <a:t>Image 1 : F(</a:t>
            </a:r>
            <a:r>
              <a:rPr lang="fr-FR" dirty="0" err="1">
                <a:latin typeface="Arial" charset="0"/>
              </a:rPr>
              <a:t>x,y</a:t>
            </a:r>
            <a:r>
              <a:rPr lang="fr-FR" dirty="0">
                <a:latin typeface="Arial" charset="0"/>
              </a:rPr>
              <a:t>)</a:t>
            </a:r>
            <a:endParaRPr lang="fr-FR" dirty="0"/>
          </a:p>
        </p:txBody>
      </p:sp>
      <p:sp>
        <p:nvSpPr>
          <p:cNvPr id="12" name="Text Box 19"/>
          <p:cNvSpPr txBox="1">
            <a:spLocks noChangeArrowheads="1"/>
          </p:cNvSpPr>
          <p:nvPr/>
        </p:nvSpPr>
        <p:spPr bwMode="auto">
          <a:xfrm>
            <a:off x="7653105" y="4448021"/>
            <a:ext cx="1940074" cy="369332"/>
          </a:xfrm>
          <a:prstGeom prst="rect">
            <a:avLst/>
          </a:prstGeom>
          <a:noFill/>
          <a:ln w="9525">
            <a:noFill/>
            <a:miter lim="800000"/>
            <a:headEnd/>
            <a:tailEnd/>
          </a:ln>
          <a:effectLst/>
        </p:spPr>
        <p:txBody>
          <a:bodyPr wrap="square">
            <a:spAutoFit/>
          </a:bodyPr>
          <a:lstStyle/>
          <a:p>
            <a:pPr algn="ctr">
              <a:spcBef>
                <a:spcPct val="50000"/>
              </a:spcBef>
            </a:pPr>
            <a:r>
              <a:rPr lang="fr-FR" dirty="0">
                <a:latin typeface="Arial" charset="0"/>
              </a:rPr>
              <a:t>Image 2 : G(</a:t>
            </a:r>
            <a:r>
              <a:rPr lang="fr-FR" dirty="0" err="1">
                <a:latin typeface="Arial" charset="0"/>
              </a:rPr>
              <a:t>x,y</a:t>
            </a:r>
            <a:r>
              <a:rPr lang="fr-FR" dirty="0">
                <a:latin typeface="Arial" charset="0"/>
              </a:rPr>
              <a:t>)</a:t>
            </a:r>
            <a:endParaRPr lang="fr-FR" dirty="0"/>
          </a:p>
        </p:txBody>
      </p:sp>
      <p:sp>
        <p:nvSpPr>
          <p:cNvPr id="13" name="Text Box 24"/>
          <p:cNvSpPr txBox="1">
            <a:spLocks noChangeArrowheads="1"/>
          </p:cNvSpPr>
          <p:nvPr/>
        </p:nvSpPr>
        <p:spPr bwMode="auto">
          <a:xfrm>
            <a:off x="7218279" y="5910430"/>
            <a:ext cx="2374900" cy="457200"/>
          </a:xfrm>
          <a:prstGeom prst="rect">
            <a:avLst/>
          </a:prstGeom>
          <a:noFill/>
          <a:ln w="9525">
            <a:noFill/>
            <a:miter lim="800000"/>
            <a:headEnd/>
            <a:tailEnd/>
          </a:ln>
          <a:effectLst/>
        </p:spPr>
        <p:txBody>
          <a:bodyPr>
            <a:spAutoFit/>
          </a:bodyPr>
          <a:lstStyle/>
          <a:p>
            <a:pPr algn="ctr">
              <a:spcBef>
                <a:spcPct val="50000"/>
              </a:spcBef>
            </a:pPr>
            <a:r>
              <a:rPr lang="fr-FR">
                <a:latin typeface="Arial" charset="0"/>
              </a:rPr>
              <a:t>F(x,y)+G(x,y)</a:t>
            </a:r>
          </a:p>
        </p:txBody>
      </p:sp>
    </p:spTree>
    <p:extLst>
      <p:ext uri="{BB962C8B-B14F-4D97-AF65-F5344CB8AC3E}">
        <p14:creationId xmlns:p14="http://schemas.microsoft.com/office/powerpoint/2010/main" val="198938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ChangeArrowheads="1"/>
          </p:cNvSpPr>
          <p:nvPr/>
        </p:nvSpPr>
        <p:spPr bwMode="auto">
          <a:xfrm>
            <a:off x="6489700" y="2489200"/>
            <a:ext cx="3784600" cy="1003300"/>
          </a:xfrm>
          <a:prstGeom prst="rightArrow">
            <a:avLst>
              <a:gd name="adj1" fmla="val 50000"/>
              <a:gd name="adj2" fmla="val 77853"/>
            </a:avLst>
          </a:prstGeom>
          <a:solidFill>
            <a:schemeClr val="accent1"/>
          </a:solidFill>
          <a:ln w="9525">
            <a:noFill/>
            <a:miter lim="800000"/>
            <a:headEnd/>
            <a:tailEnd/>
          </a:ln>
          <a:effectLst>
            <a:outerShdw dist="99190" dir="3011666" algn="ctr" rotWithShape="0">
              <a:schemeClr val="bg2"/>
            </a:outerShdw>
          </a:effectLst>
        </p:spPr>
        <p:txBody>
          <a:bodyPr wrap="none" anchor="ctr"/>
          <a:lstStyle/>
          <a:p>
            <a:endParaRPr lang="fr-FR"/>
          </a:p>
        </p:txBody>
      </p:sp>
      <p:sp>
        <p:nvSpPr>
          <p:cNvPr id="3075" name="Rectangle 3"/>
          <p:cNvSpPr>
            <a:spLocks noChangeArrowheads="1"/>
          </p:cNvSpPr>
          <p:nvPr/>
        </p:nvSpPr>
        <p:spPr bwMode="auto">
          <a:xfrm>
            <a:off x="6870700" y="1308100"/>
            <a:ext cx="2336800" cy="3721100"/>
          </a:xfrm>
          <a:prstGeom prst="rect">
            <a:avLst/>
          </a:prstGeom>
          <a:solidFill>
            <a:srgbClr val="FFCC99"/>
          </a:solidFill>
          <a:ln w="38100">
            <a:solidFill>
              <a:srgbClr val="FF3300"/>
            </a:solidFill>
            <a:miter lim="800000"/>
            <a:headEnd/>
            <a:tailEnd/>
          </a:ln>
          <a:effectLst>
            <a:outerShdw dist="107763" dir="2700000" algn="ctr" rotWithShape="0">
              <a:schemeClr val="bg2"/>
            </a:outerShdw>
          </a:effectLst>
        </p:spPr>
        <p:txBody>
          <a:bodyPr wrap="none" anchor="ctr"/>
          <a:lstStyle/>
          <a:p>
            <a:endParaRPr lang="fr-FR"/>
          </a:p>
        </p:txBody>
      </p:sp>
      <p:sp>
        <p:nvSpPr>
          <p:cNvPr id="3080" name="WordArt 8"/>
          <p:cNvSpPr>
            <a:spLocks noChangeArrowheads="1" noChangeShapeType="1" noTextEdit="1"/>
          </p:cNvSpPr>
          <p:nvPr/>
        </p:nvSpPr>
        <p:spPr bwMode="auto">
          <a:xfrm>
            <a:off x="3168650" y="1109943"/>
            <a:ext cx="2647950" cy="304800"/>
          </a:xfrm>
          <a:prstGeom prst="rect">
            <a:avLst/>
          </a:prstGeom>
        </p:spPr>
        <p:txBody>
          <a:bodyPr wrap="none" fromWordArt="1">
            <a:prstTxWarp prst="textPlain">
              <a:avLst>
                <a:gd name="adj" fmla="val 50000"/>
              </a:avLst>
            </a:prstTxWarp>
          </a:bodyPr>
          <a:lstStyle/>
          <a:p>
            <a:pPr algn="ctr"/>
            <a:r>
              <a:rPr lang="fr-FR" sz="2000"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Numérisation</a:t>
            </a:r>
          </a:p>
        </p:txBody>
      </p:sp>
      <p:sp>
        <p:nvSpPr>
          <p:cNvPr id="3081" name="Text Box 9"/>
          <p:cNvSpPr txBox="1">
            <a:spLocks noChangeArrowheads="1"/>
          </p:cNvSpPr>
          <p:nvPr/>
        </p:nvSpPr>
        <p:spPr bwMode="auto">
          <a:xfrm>
            <a:off x="2870200" y="5791200"/>
            <a:ext cx="7531100" cy="369332"/>
          </a:xfrm>
          <a:prstGeom prst="rect">
            <a:avLst/>
          </a:prstGeom>
          <a:noFill/>
          <a:ln w="9525">
            <a:noFill/>
            <a:miter lim="800000"/>
            <a:headEnd/>
            <a:tailEnd/>
          </a:ln>
          <a:effectLst/>
        </p:spPr>
        <p:txBody>
          <a:bodyPr>
            <a:spAutoFit/>
          </a:bodyPr>
          <a:lstStyle/>
          <a:p>
            <a:pPr>
              <a:spcBef>
                <a:spcPct val="50000"/>
              </a:spcBef>
            </a:pPr>
            <a:r>
              <a:rPr lang="fr-FR" altLang="zh-CN" b="1">
                <a:solidFill>
                  <a:srgbClr val="FF3300"/>
                </a:solidFill>
                <a:effectLst>
                  <a:outerShdw blurRad="38100" dist="38100" dir="2700000" algn="tl">
                    <a:srgbClr val="000000"/>
                  </a:outerShdw>
                </a:effectLst>
                <a:latin typeface="Comic Sans MS" pitchFamily="66" charset="0"/>
                <a:ea typeface="宋体" charset="-122"/>
              </a:rPr>
              <a:t>Numérisation = Échantillonnage + Quantification</a:t>
            </a:r>
            <a:endParaRPr lang="fr-FR" altLang="zh-CN">
              <a:ea typeface="宋体" charset="-122"/>
            </a:endParaRPr>
          </a:p>
        </p:txBody>
      </p:sp>
      <p:pic>
        <p:nvPicPr>
          <p:cNvPr id="3082" name="Picture 10" descr="AvionX"/>
          <p:cNvPicPr>
            <a:picLocks noChangeAspect="1" noChangeArrowheads="1"/>
          </p:cNvPicPr>
          <p:nvPr/>
        </p:nvPicPr>
        <p:blipFill>
          <a:blip r:embed="rId3"/>
          <a:srcRect/>
          <a:stretch>
            <a:fillRect/>
          </a:stretch>
        </p:blipFill>
        <p:spPr bwMode="auto">
          <a:xfrm>
            <a:off x="3021014" y="1827214"/>
            <a:ext cx="3476625" cy="2416175"/>
          </a:xfrm>
          <a:prstGeom prst="rect">
            <a:avLst/>
          </a:prstGeom>
          <a:noFill/>
          <a:effectLst>
            <a:outerShdw dist="107763" dir="2700000" algn="ctr" rotWithShape="0">
              <a:srgbClr val="808080"/>
            </a:outerShdw>
          </a:effectLst>
        </p:spPr>
      </p:pic>
      <p:sp>
        <p:nvSpPr>
          <p:cNvPr id="3083" name="Text Box 11"/>
          <p:cNvSpPr txBox="1">
            <a:spLocks noChangeArrowheads="1"/>
          </p:cNvSpPr>
          <p:nvPr/>
        </p:nvSpPr>
        <p:spPr bwMode="auto">
          <a:xfrm>
            <a:off x="7102475" y="5118101"/>
            <a:ext cx="1905000" cy="396875"/>
          </a:xfrm>
          <a:prstGeom prst="rect">
            <a:avLst/>
          </a:prstGeom>
          <a:noFill/>
          <a:ln w="9525">
            <a:noFill/>
            <a:miter lim="800000"/>
            <a:headEnd/>
            <a:tailEnd/>
          </a:ln>
          <a:effectLst/>
        </p:spPr>
        <p:txBody>
          <a:bodyPr>
            <a:spAutoFit/>
          </a:bodyPr>
          <a:lstStyle/>
          <a:p>
            <a:pPr algn="ctr">
              <a:spcBef>
                <a:spcPct val="50000"/>
              </a:spcBef>
            </a:pPr>
            <a:r>
              <a:rPr lang="fr-FR" altLang="zh-CN" sz="2000" b="1">
                <a:latin typeface="Arial" charset="0"/>
                <a:ea typeface="宋体" charset="-122"/>
              </a:rPr>
              <a:t>numériseurs</a:t>
            </a:r>
            <a:endParaRPr lang="fr-FR" altLang="zh-CN" sz="2000" b="1">
              <a:ea typeface="宋体" charset="-122"/>
            </a:endParaRPr>
          </a:p>
        </p:txBody>
      </p:sp>
      <p:sp>
        <p:nvSpPr>
          <p:cNvPr id="3084" name="Text Box 12"/>
          <p:cNvSpPr txBox="1">
            <a:spLocks noChangeArrowheads="1"/>
          </p:cNvSpPr>
          <p:nvPr/>
        </p:nvSpPr>
        <p:spPr bwMode="auto">
          <a:xfrm>
            <a:off x="3479800" y="4305301"/>
            <a:ext cx="2336800" cy="366713"/>
          </a:xfrm>
          <a:prstGeom prst="rect">
            <a:avLst/>
          </a:prstGeom>
          <a:noFill/>
          <a:ln w="9525">
            <a:noFill/>
            <a:miter lim="800000"/>
            <a:headEnd/>
            <a:tailEnd/>
          </a:ln>
          <a:effectLst/>
        </p:spPr>
        <p:txBody>
          <a:bodyPr>
            <a:spAutoFit/>
          </a:bodyPr>
          <a:lstStyle/>
          <a:p>
            <a:pPr algn="ctr">
              <a:spcBef>
                <a:spcPct val="50000"/>
              </a:spcBef>
            </a:pPr>
            <a:r>
              <a:rPr lang="fr-FR" altLang="zh-CN" b="1">
                <a:latin typeface="Arial" charset="0"/>
                <a:ea typeface="宋体" charset="-122"/>
              </a:rPr>
              <a:t>image réelle</a:t>
            </a:r>
            <a:endParaRPr lang="fr-FR" altLang="zh-CN" b="1">
              <a:ea typeface="宋体" charset="-122"/>
            </a:endParaRPr>
          </a:p>
        </p:txBody>
      </p:sp>
      <p:graphicFrame>
        <p:nvGraphicFramePr>
          <p:cNvPr id="3085" name="Object 13"/>
          <p:cNvGraphicFramePr>
            <a:graphicFrameLocks noChangeAspect="1"/>
          </p:cNvGraphicFramePr>
          <p:nvPr/>
        </p:nvGraphicFramePr>
        <p:xfrm>
          <a:off x="7167564" y="2882900"/>
          <a:ext cx="1762125" cy="1657350"/>
        </p:xfrm>
        <a:graphic>
          <a:graphicData uri="http://schemas.openxmlformats.org/presentationml/2006/ole">
            <mc:AlternateContent xmlns:mc="http://schemas.openxmlformats.org/markup-compatibility/2006">
              <mc:Choice xmlns:v="urn:schemas-microsoft-com:vml" Requires="v">
                <p:oleObj name="Image Bitmap" r:id="rId4" imgW="1762371" imgH="1657581" progId="PBrush">
                  <p:embed/>
                </p:oleObj>
              </mc:Choice>
              <mc:Fallback>
                <p:oleObj name="Image Bitmap" r:id="rId4" imgW="1762371" imgH="165758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564" y="2882900"/>
                        <a:ext cx="17621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6" name="Object 14"/>
          <p:cNvGraphicFramePr>
            <a:graphicFrameLocks noChangeAspect="1"/>
          </p:cNvGraphicFramePr>
          <p:nvPr/>
        </p:nvGraphicFramePr>
        <p:xfrm>
          <a:off x="7191375" y="1471614"/>
          <a:ext cx="1676400" cy="1000125"/>
        </p:xfrm>
        <a:graphic>
          <a:graphicData uri="http://schemas.openxmlformats.org/presentationml/2006/ole">
            <mc:AlternateContent xmlns:mc="http://schemas.openxmlformats.org/markup-compatibility/2006">
              <mc:Choice xmlns:v="urn:schemas-microsoft-com:vml" Requires="v">
                <p:oleObj name="Image Bitmap" r:id="rId6" imgW="1676634" imgH="1000000" progId="PBrush">
                  <p:embed/>
                </p:oleObj>
              </mc:Choice>
              <mc:Fallback>
                <p:oleObj name="Image Bitmap" r:id="rId6" imgW="1676634" imgH="1000000"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1375" y="1471614"/>
                        <a:ext cx="16764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7" name="Text Box 15"/>
          <p:cNvSpPr txBox="1">
            <a:spLocks noChangeArrowheads="1"/>
          </p:cNvSpPr>
          <p:nvPr/>
        </p:nvSpPr>
        <p:spPr bwMode="auto">
          <a:xfrm>
            <a:off x="6985000" y="4597400"/>
            <a:ext cx="2032000" cy="336550"/>
          </a:xfrm>
          <a:prstGeom prst="rect">
            <a:avLst/>
          </a:prstGeom>
          <a:noFill/>
          <a:ln w="9525">
            <a:noFill/>
            <a:miter lim="800000"/>
            <a:headEnd/>
            <a:tailEnd/>
          </a:ln>
          <a:effectLst/>
        </p:spPr>
        <p:txBody>
          <a:bodyPr>
            <a:spAutoFit/>
          </a:bodyPr>
          <a:lstStyle/>
          <a:p>
            <a:pPr algn="ctr">
              <a:spcBef>
                <a:spcPct val="50000"/>
              </a:spcBef>
            </a:pPr>
            <a:r>
              <a:rPr lang="fr-FR" altLang="zh-CN" sz="1600" b="1">
                <a:ea typeface="宋体" charset="-122"/>
              </a:rPr>
              <a:t>caméra numérique</a:t>
            </a:r>
            <a:endParaRPr lang="fr-FR" altLang="zh-CN" sz="1600">
              <a:solidFill>
                <a:schemeClr val="bg1"/>
              </a:solidFill>
              <a:ea typeface="宋体" charset="-122"/>
            </a:endParaRPr>
          </a:p>
        </p:txBody>
      </p:sp>
      <p:sp>
        <p:nvSpPr>
          <p:cNvPr id="3088" name="Text Box 16"/>
          <p:cNvSpPr txBox="1">
            <a:spLocks noChangeArrowheads="1"/>
          </p:cNvSpPr>
          <p:nvPr/>
        </p:nvSpPr>
        <p:spPr bwMode="auto">
          <a:xfrm>
            <a:off x="7534275" y="2447925"/>
            <a:ext cx="939800" cy="336550"/>
          </a:xfrm>
          <a:prstGeom prst="rect">
            <a:avLst/>
          </a:prstGeom>
          <a:noFill/>
          <a:ln w="9525">
            <a:noFill/>
            <a:miter lim="800000"/>
            <a:headEnd/>
            <a:tailEnd/>
          </a:ln>
          <a:effectLst/>
        </p:spPr>
        <p:txBody>
          <a:bodyPr>
            <a:spAutoFit/>
          </a:bodyPr>
          <a:lstStyle/>
          <a:p>
            <a:pPr algn="ctr">
              <a:spcBef>
                <a:spcPct val="50000"/>
              </a:spcBef>
            </a:pPr>
            <a:r>
              <a:rPr lang="fr-FR" altLang="zh-CN" sz="1600" b="1">
                <a:ea typeface="宋体" charset="-122"/>
              </a:rPr>
              <a:t>scanner</a:t>
            </a:r>
            <a:endParaRPr lang="fr-FR" altLang="zh-CN" sz="1600">
              <a:ea typeface="宋体" charset="-122"/>
            </a:endParaRPr>
          </a:p>
        </p:txBody>
      </p:sp>
      <p:sp>
        <p:nvSpPr>
          <p:cNvPr id="13" name="Titre 1"/>
          <p:cNvSpPr txBox="1">
            <a:spLocks/>
          </p:cNvSpPr>
          <p:nvPr/>
        </p:nvSpPr>
        <p:spPr>
          <a:xfrm>
            <a:off x="-1" y="1"/>
            <a:ext cx="8983580"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 Échantillonnage</a:t>
            </a:r>
            <a:r>
              <a:rPr lang="fr-FR" sz="3600" dirty="0"/>
              <a:t> et q</a:t>
            </a:r>
            <a:r>
              <a:rPr lang="fr-FR" sz="3600" b="1" dirty="0"/>
              <a:t>uantification  d’ image</a:t>
            </a:r>
          </a:p>
        </p:txBody>
      </p:sp>
    </p:spTree>
    <p:extLst>
      <p:ext uri="{BB962C8B-B14F-4D97-AF65-F5344CB8AC3E}">
        <p14:creationId xmlns:p14="http://schemas.microsoft.com/office/powerpoint/2010/main" val="2259740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3- Addition de 2 images : </a:t>
            </a:r>
            <a:r>
              <a:rPr lang="fr-FR" sz="3600" b="1" dirty="0" err="1"/>
              <a:t>OpenCV</a:t>
            </a:r>
            <a:endParaRPr lang="fr-FR" sz="3600" b="1" dirty="0"/>
          </a:p>
          <a:p>
            <a:r>
              <a:rPr lang="fr-FR" sz="3600" b="1" dirty="0"/>
              <a:t>     (superposition ou mélange)</a:t>
            </a:r>
          </a:p>
        </p:txBody>
      </p:sp>
      <p:sp>
        <p:nvSpPr>
          <p:cNvPr id="2" name="Rectangle 1"/>
          <p:cNvSpPr>
            <a:spLocks noChangeArrowheads="1"/>
          </p:cNvSpPr>
          <p:nvPr/>
        </p:nvSpPr>
        <p:spPr bwMode="auto">
          <a:xfrm>
            <a:off x="565838" y="1132275"/>
            <a:ext cx="10313894" cy="369332"/>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err="1">
                <a:ln>
                  <a:noFill/>
                </a:ln>
                <a:solidFill>
                  <a:srgbClr val="252122"/>
                </a:solidFill>
                <a:effectLst/>
                <a:latin typeface="inherit"/>
              </a:rPr>
              <a:t>cv</a:t>
            </a:r>
            <a:r>
              <a:rPr kumimoji="0" lang="fr-FR" altLang="fr-FR" sz="2400" b="0" i="0" u="none" strike="noStrike" cap="none" normalizeH="0" baseline="0" dirty="0" err="1">
                <a:ln>
                  <a:noFill/>
                </a:ln>
                <a:solidFill>
                  <a:srgbClr val="880000"/>
                </a:solidFill>
                <a:effectLst/>
                <a:latin typeface="inherit"/>
              </a:rPr>
              <a:t>.addWeighted</a:t>
            </a:r>
            <a:r>
              <a:rPr kumimoji="0" lang="fr-FR" altLang="fr-FR" sz="2400" b="0" i="0" u="none" strike="noStrike" cap="none" normalizeH="0" baseline="0" dirty="0">
                <a:ln>
                  <a:noFill/>
                </a:ln>
                <a:solidFill>
                  <a:srgbClr val="252122"/>
                </a:solidFill>
                <a:effectLst/>
                <a:latin typeface="inherit"/>
              </a:rPr>
              <a:t>(</a:t>
            </a:r>
            <a:r>
              <a:rPr kumimoji="0" lang="fr-FR" altLang="fr-FR" sz="2400" b="1" i="0" u="none" strike="noStrike" cap="none" normalizeH="0" baseline="0" dirty="0">
                <a:ln>
                  <a:noFill/>
                </a:ln>
                <a:solidFill>
                  <a:srgbClr val="252122"/>
                </a:solidFill>
                <a:effectLst/>
                <a:latin typeface="inherit"/>
              </a:rPr>
              <a:t>src1</a:t>
            </a:r>
            <a:r>
              <a:rPr kumimoji="0" lang="fr-FR" altLang="fr-FR" sz="2400" b="0" i="0" u="none" strike="noStrike" cap="none" normalizeH="0" baseline="0" dirty="0">
                <a:ln>
                  <a:noFill/>
                </a:ln>
                <a:solidFill>
                  <a:srgbClr val="252122"/>
                </a:solidFill>
                <a:effectLst/>
                <a:latin typeface="inherit"/>
              </a:rPr>
              <a:t>, </a:t>
            </a:r>
            <a:r>
              <a:rPr kumimoji="0" lang="fr-FR" altLang="fr-FR" sz="2400" b="1" i="0" u="none" strike="noStrike" cap="none" normalizeH="0" baseline="0" dirty="0">
                <a:ln>
                  <a:noFill/>
                </a:ln>
                <a:solidFill>
                  <a:srgbClr val="252122"/>
                </a:solidFill>
                <a:effectLst/>
                <a:latin typeface="inherit"/>
              </a:rPr>
              <a:t>alpha</a:t>
            </a:r>
            <a:r>
              <a:rPr kumimoji="0" lang="fr-FR" altLang="fr-FR" sz="2400" b="0" i="0" u="none" strike="noStrike" cap="none" normalizeH="0" baseline="0" dirty="0">
                <a:ln>
                  <a:noFill/>
                </a:ln>
                <a:solidFill>
                  <a:srgbClr val="252122"/>
                </a:solidFill>
                <a:effectLst/>
                <a:latin typeface="inherit"/>
              </a:rPr>
              <a:t>, </a:t>
            </a:r>
            <a:r>
              <a:rPr kumimoji="0" lang="fr-FR" altLang="fr-FR" sz="2400" b="1" i="0" u="none" strike="noStrike" cap="none" normalizeH="0" baseline="0" dirty="0">
                <a:ln>
                  <a:noFill/>
                </a:ln>
                <a:solidFill>
                  <a:srgbClr val="252122"/>
                </a:solidFill>
                <a:effectLst/>
                <a:latin typeface="inherit"/>
              </a:rPr>
              <a:t>src2</a:t>
            </a:r>
            <a:r>
              <a:rPr kumimoji="0" lang="fr-FR" altLang="fr-FR" sz="2400" b="0" i="0" u="none" strike="noStrike" cap="none" normalizeH="0" baseline="0" dirty="0">
                <a:ln>
                  <a:noFill/>
                </a:ln>
                <a:solidFill>
                  <a:srgbClr val="252122"/>
                </a:solidFill>
                <a:effectLst/>
                <a:latin typeface="inherit"/>
              </a:rPr>
              <a:t>, </a:t>
            </a:r>
            <a:r>
              <a:rPr kumimoji="0" lang="fr-FR" altLang="fr-FR" sz="2400" b="1" i="0" u="none" strike="noStrike" cap="none" normalizeH="0" baseline="0" dirty="0">
                <a:ln>
                  <a:noFill/>
                </a:ln>
                <a:solidFill>
                  <a:srgbClr val="252122"/>
                </a:solidFill>
                <a:effectLst/>
                <a:latin typeface="inherit"/>
              </a:rPr>
              <a:t>beta</a:t>
            </a:r>
            <a:r>
              <a:rPr kumimoji="0" lang="fr-FR" altLang="fr-FR" sz="2400" b="0" i="0" u="none" strike="noStrike" cap="none" normalizeH="0" baseline="0" dirty="0">
                <a:ln>
                  <a:noFill/>
                </a:ln>
                <a:solidFill>
                  <a:srgbClr val="252122"/>
                </a:solidFill>
                <a:effectLst/>
                <a:latin typeface="inherit"/>
              </a:rPr>
              <a:t>, </a:t>
            </a:r>
            <a:r>
              <a:rPr kumimoji="0" lang="fr-FR" altLang="fr-FR" sz="2400" b="1" i="0" u="none" strike="noStrike" cap="none" normalizeH="0" baseline="0" dirty="0">
                <a:ln>
                  <a:noFill/>
                </a:ln>
                <a:solidFill>
                  <a:srgbClr val="252122"/>
                </a:solidFill>
                <a:effectLst/>
                <a:latin typeface="inherit"/>
              </a:rPr>
              <a:t>gamma</a:t>
            </a:r>
            <a:r>
              <a:rPr kumimoji="0" lang="fr-FR" altLang="fr-FR" sz="2400" b="0" i="0" u="none" strike="noStrike" cap="none" normalizeH="0" baseline="0" dirty="0">
                <a:ln>
                  <a:noFill/>
                </a:ln>
                <a:solidFill>
                  <a:srgbClr val="BC6060"/>
                </a:solidFill>
                <a:effectLst/>
                <a:latin typeface="inherit"/>
              </a:rPr>
              <a:t>[, dst[, </a:t>
            </a:r>
            <a:r>
              <a:rPr kumimoji="0" lang="fr-FR" altLang="fr-FR" sz="2400" b="0" i="0" u="none" strike="noStrike" cap="none" normalizeH="0" baseline="0" dirty="0" err="1">
                <a:ln>
                  <a:noFill/>
                </a:ln>
                <a:solidFill>
                  <a:srgbClr val="BC6060"/>
                </a:solidFill>
                <a:effectLst/>
                <a:latin typeface="inherit"/>
              </a:rPr>
              <a:t>dtype</a:t>
            </a:r>
            <a:r>
              <a:rPr kumimoji="0" lang="fr-FR" altLang="fr-FR" sz="2400" b="0" i="0" u="none" strike="noStrike" cap="none" normalizeH="0" baseline="0" dirty="0">
                <a:ln>
                  <a:noFill/>
                </a:ln>
                <a:solidFill>
                  <a:srgbClr val="BC6060"/>
                </a:solidFill>
                <a:effectLst/>
                <a:latin typeface="inherit"/>
              </a:rPr>
              <a:t>]</a:t>
            </a:r>
            <a:r>
              <a:rPr kumimoji="0" lang="fr-FR" altLang="fr-FR" sz="2400" b="0" i="0" u="none" strike="noStrike" cap="none" normalizeH="0" baseline="0" dirty="0">
                <a:ln>
                  <a:noFill/>
                </a:ln>
                <a:solidFill>
                  <a:srgbClr val="252122"/>
                </a:solidFill>
                <a:effectLst/>
                <a:latin typeface="inherit"/>
              </a:rPr>
              <a:t>])</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
        <p:nvSpPr>
          <p:cNvPr id="16" name="Rectangle 15"/>
          <p:cNvSpPr/>
          <p:nvPr/>
        </p:nvSpPr>
        <p:spPr>
          <a:xfrm>
            <a:off x="659967" y="1715848"/>
            <a:ext cx="10313894" cy="2031325"/>
          </a:xfrm>
          <a:prstGeom prst="rect">
            <a:avLst/>
          </a:prstGeom>
        </p:spPr>
        <p:txBody>
          <a:bodyPr wrap="square">
            <a:spAutoFit/>
          </a:bodyPr>
          <a:lstStyle/>
          <a:p>
            <a:r>
              <a:rPr lang="en-US" b="1" dirty="0">
                <a:solidFill>
                  <a:srgbClr val="252122"/>
                </a:solidFill>
                <a:latin typeface="Verdana" panose="020B0604030504040204" pitchFamily="34" charset="0"/>
              </a:rPr>
              <a:t>src1</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first input array,</a:t>
            </a:r>
            <a:br>
              <a:rPr lang="en-US" dirty="0"/>
            </a:br>
            <a:r>
              <a:rPr lang="en-US" b="1" dirty="0">
                <a:solidFill>
                  <a:srgbClr val="252122"/>
                </a:solidFill>
                <a:latin typeface="Verdana" panose="020B0604030504040204" pitchFamily="34" charset="0"/>
              </a:rPr>
              <a:t>alpha</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weight of the first array elements,</a:t>
            </a:r>
            <a:br>
              <a:rPr lang="en-US" dirty="0"/>
            </a:br>
            <a:r>
              <a:rPr lang="en-US" b="1" dirty="0">
                <a:solidFill>
                  <a:srgbClr val="252122"/>
                </a:solidFill>
                <a:latin typeface="Verdana" panose="020B0604030504040204" pitchFamily="34" charset="0"/>
              </a:rPr>
              <a:t>src2</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second input array with the same size and channel number as src1,</a:t>
            </a:r>
            <a:br>
              <a:rPr lang="en-US" dirty="0"/>
            </a:br>
            <a:r>
              <a:rPr lang="en-US" b="1" dirty="0">
                <a:solidFill>
                  <a:srgbClr val="252122"/>
                </a:solidFill>
                <a:latin typeface="Verdana" panose="020B0604030504040204" pitchFamily="34" charset="0"/>
              </a:rPr>
              <a:t>beta</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weight of the second array elements,</a:t>
            </a:r>
            <a:br>
              <a:rPr lang="en-US" dirty="0"/>
            </a:br>
            <a:r>
              <a:rPr lang="en-US" b="1" dirty="0">
                <a:solidFill>
                  <a:srgbClr val="252122"/>
                </a:solidFill>
                <a:latin typeface="Verdana" panose="020B0604030504040204" pitchFamily="34" charset="0"/>
              </a:rPr>
              <a:t>gamma</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scalar added to each sum,</a:t>
            </a:r>
            <a:br>
              <a:rPr lang="en-US" dirty="0"/>
            </a:br>
            <a:r>
              <a:rPr lang="en-US" b="1" dirty="0" err="1">
                <a:solidFill>
                  <a:srgbClr val="252122"/>
                </a:solidFill>
                <a:latin typeface="Verdana" panose="020B0604030504040204" pitchFamily="34" charset="0"/>
              </a:rPr>
              <a:t>dst</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output array that has the same size and number of channels as the input arrays,</a:t>
            </a:r>
            <a:br>
              <a:rPr lang="en-US" dirty="0"/>
            </a:br>
            <a:r>
              <a:rPr lang="en-US" b="1" dirty="0" err="1">
                <a:solidFill>
                  <a:srgbClr val="252122"/>
                </a:solidFill>
                <a:latin typeface="Verdana" panose="020B0604030504040204" pitchFamily="34" charset="0"/>
              </a:rPr>
              <a:t>dtype</a:t>
            </a:r>
            <a:r>
              <a:rPr lang="en-US" dirty="0">
                <a:solidFill>
                  <a:srgbClr val="252122"/>
                </a:solidFill>
                <a:latin typeface="Verdana" panose="020B0604030504040204" pitchFamily="34" charset="0"/>
              </a:rPr>
              <a:t>:</a:t>
            </a:r>
            <a:r>
              <a:rPr lang="en-US" dirty="0">
                <a:solidFill>
                  <a:srgbClr val="565656"/>
                </a:solidFill>
                <a:latin typeface="Verdana" panose="020B0604030504040204" pitchFamily="34" charset="0"/>
              </a:rPr>
              <a:t> optional depth of the output array.</a:t>
            </a:r>
            <a:endParaRPr lang="fr-FR" dirty="0"/>
          </a:p>
        </p:txBody>
      </p:sp>
      <p:sp>
        <p:nvSpPr>
          <p:cNvPr id="17" name="Rectangle 16"/>
          <p:cNvSpPr/>
          <p:nvPr/>
        </p:nvSpPr>
        <p:spPr>
          <a:xfrm>
            <a:off x="848226" y="3795493"/>
            <a:ext cx="7314139" cy="3170099"/>
          </a:xfrm>
          <a:prstGeom prst="rect">
            <a:avLst/>
          </a:prstGeom>
        </p:spPr>
        <p:txBody>
          <a:bodyPr wrap="square">
            <a:spAutoFit/>
          </a:bodyPr>
          <a:lstStyle/>
          <a:p>
            <a:r>
              <a:rPr lang="fr-FR" sz="2000" b="1" dirty="0">
                <a:solidFill>
                  <a:srgbClr val="444444"/>
                </a:solidFill>
                <a:latin typeface="Verdana" panose="020B0604030504040204" pitchFamily="34" charset="0"/>
              </a:rPr>
              <a:t>Exemple</a:t>
            </a:r>
            <a:r>
              <a:rPr lang="fr-FR" dirty="0">
                <a:solidFill>
                  <a:srgbClr val="444444"/>
                </a:solidFill>
                <a:latin typeface="Verdana" panose="020B0604030504040204" pitchFamily="34" charset="0"/>
              </a:rPr>
              <a:t> </a:t>
            </a:r>
          </a:p>
          <a:p>
            <a:r>
              <a:rPr lang="fr-FR" dirty="0">
                <a:solidFill>
                  <a:srgbClr val="444444"/>
                </a:solidFill>
                <a:latin typeface="Verdana" panose="020B0604030504040204" pitchFamily="34" charset="0"/>
              </a:rPr>
              <a:t>import cv2 </a:t>
            </a:r>
          </a:p>
          <a:p>
            <a:r>
              <a:rPr lang="fr-FR" dirty="0">
                <a:solidFill>
                  <a:srgbClr val="444444"/>
                </a:solidFill>
                <a:latin typeface="Verdana" panose="020B0604030504040204" pitchFamily="34" charset="0"/>
              </a:rPr>
              <a:t>import </a:t>
            </a:r>
            <a:r>
              <a:rPr lang="fr-FR" dirty="0" err="1">
                <a:solidFill>
                  <a:srgbClr val="444444"/>
                </a:solidFill>
                <a:latin typeface="Verdana" panose="020B0604030504040204" pitchFamily="34" charset="0"/>
              </a:rPr>
              <a:t>numpy</a:t>
            </a:r>
            <a:r>
              <a:rPr lang="fr-FR" dirty="0">
                <a:solidFill>
                  <a:srgbClr val="444444"/>
                </a:solidFill>
                <a:latin typeface="Verdana" panose="020B0604030504040204" pitchFamily="34" charset="0"/>
              </a:rPr>
              <a:t> as </a:t>
            </a:r>
            <a:r>
              <a:rPr lang="fr-FR" dirty="0" err="1">
                <a:solidFill>
                  <a:srgbClr val="444444"/>
                </a:solidFill>
                <a:latin typeface="Verdana" panose="020B0604030504040204" pitchFamily="34" charset="0"/>
              </a:rPr>
              <a:t>np</a:t>
            </a:r>
            <a:r>
              <a:rPr lang="fr-FR" dirty="0">
                <a:solidFill>
                  <a:srgbClr val="444444"/>
                </a:solidFill>
                <a:latin typeface="Verdana" panose="020B0604030504040204" pitchFamily="34" charset="0"/>
              </a:rPr>
              <a:t> </a:t>
            </a:r>
          </a:p>
          <a:p>
            <a:r>
              <a:rPr lang="fr-FR" dirty="0">
                <a:solidFill>
                  <a:srgbClr val="444444"/>
                </a:solidFill>
                <a:latin typeface="Verdana" panose="020B0604030504040204" pitchFamily="34" charset="0"/>
              </a:rPr>
              <a:t>img1 = cv2.imread('forest.png') </a:t>
            </a:r>
          </a:p>
          <a:p>
            <a:r>
              <a:rPr lang="fr-FR" dirty="0">
                <a:solidFill>
                  <a:srgbClr val="444444"/>
                </a:solidFill>
                <a:latin typeface="Verdana" panose="020B0604030504040204" pitchFamily="34" charset="0"/>
              </a:rPr>
              <a:t>img2 = cv2.imread('pigeon.png') </a:t>
            </a:r>
          </a:p>
          <a:p>
            <a:r>
              <a:rPr lang="fr-FR" dirty="0">
                <a:solidFill>
                  <a:srgbClr val="444444"/>
                </a:solidFill>
                <a:latin typeface="Verdana" panose="020B0604030504040204" pitchFamily="34" charset="0"/>
              </a:rPr>
              <a:t>dst = cv2.addWeighted(img1, 0.5, img2, 0.7, 0) </a:t>
            </a:r>
          </a:p>
          <a:p>
            <a:r>
              <a:rPr lang="fr-FR" dirty="0" err="1">
                <a:solidFill>
                  <a:srgbClr val="444444"/>
                </a:solidFill>
                <a:latin typeface="Verdana" panose="020B0604030504040204" pitchFamily="34" charset="0"/>
              </a:rPr>
              <a:t>img_arr</a:t>
            </a:r>
            <a:r>
              <a:rPr lang="fr-FR" dirty="0">
                <a:solidFill>
                  <a:srgbClr val="444444"/>
                </a:solidFill>
                <a:latin typeface="Verdana" panose="020B0604030504040204" pitchFamily="34" charset="0"/>
              </a:rPr>
              <a:t> = </a:t>
            </a:r>
            <a:r>
              <a:rPr lang="fr-FR" dirty="0" err="1">
                <a:solidFill>
                  <a:srgbClr val="444444"/>
                </a:solidFill>
                <a:latin typeface="Verdana" panose="020B0604030504040204" pitchFamily="34" charset="0"/>
              </a:rPr>
              <a:t>np.hstack</a:t>
            </a:r>
            <a:r>
              <a:rPr lang="fr-FR" dirty="0">
                <a:solidFill>
                  <a:srgbClr val="444444"/>
                </a:solidFill>
                <a:latin typeface="Verdana" panose="020B0604030504040204" pitchFamily="34" charset="0"/>
              </a:rPr>
              <a:t>((img1, img2)) </a:t>
            </a:r>
          </a:p>
          <a:p>
            <a:r>
              <a:rPr lang="fr-FR" dirty="0">
                <a:solidFill>
                  <a:srgbClr val="444444"/>
                </a:solidFill>
                <a:latin typeface="Verdana" panose="020B0604030504040204" pitchFamily="34" charset="0"/>
              </a:rPr>
              <a:t>cv2.imshow('Input Images',</a:t>
            </a:r>
            <a:r>
              <a:rPr lang="fr-FR" dirty="0" err="1">
                <a:solidFill>
                  <a:srgbClr val="444444"/>
                </a:solidFill>
                <a:latin typeface="Verdana" panose="020B0604030504040204" pitchFamily="34" charset="0"/>
              </a:rPr>
              <a:t>img_arr</a:t>
            </a:r>
            <a:r>
              <a:rPr lang="fr-FR" dirty="0">
                <a:solidFill>
                  <a:srgbClr val="444444"/>
                </a:solidFill>
                <a:latin typeface="Verdana" panose="020B0604030504040204" pitchFamily="34" charset="0"/>
              </a:rPr>
              <a:t>) </a:t>
            </a:r>
          </a:p>
          <a:p>
            <a:r>
              <a:rPr lang="fr-FR" dirty="0">
                <a:solidFill>
                  <a:srgbClr val="444444"/>
                </a:solidFill>
                <a:latin typeface="Verdana" panose="020B0604030504040204" pitchFamily="34" charset="0"/>
              </a:rPr>
              <a:t>cv2.imshow('</a:t>
            </a:r>
            <a:r>
              <a:rPr lang="fr-FR" dirty="0" err="1">
                <a:solidFill>
                  <a:srgbClr val="444444"/>
                </a:solidFill>
                <a:latin typeface="Verdana" panose="020B0604030504040204" pitchFamily="34" charset="0"/>
              </a:rPr>
              <a:t>Blended</a:t>
            </a:r>
            <a:r>
              <a:rPr lang="fr-FR" dirty="0">
                <a:solidFill>
                  <a:srgbClr val="444444"/>
                </a:solidFill>
                <a:latin typeface="Verdana" panose="020B0604030504040204" pitchFamily="34" charset="0"/>
              </a:rPr>
              <a:t> </a:t>
            </a:r>
            <a:r>
              <a:rPr lang="fr-FR" dirty="0" err="1">
                <a:solidFill>
                  <a:srgbClr val="444444"/>
                </a:solidFill>
                <a:latin typeface="Verdana" panose="020B0604030504040204" pitchFamily="34" charset="0"/>
              </a:rPr>
              <a:t>Image',dst</a:t>
            </a:r>
            <a:r>
              <a:rPr lang="fr-FR" dirty="0">
                <a:solidFill>
                  <a:srgbClr val="444444"/>
                </a:solidFill>
                <a:latin typeface="Verdana" panose="020B0604030504040204" pitchFamily="34" charset="0"/>
              </a:rPr>
              <a:t>) </a:t>
            </a:r>
          </a:p>
          <a:p>
            <a:r>
              <a:rPr lang="fr-FR" dirty="0">
                <a:solidFill>
                  <a:srgbClr val="444444"/>
                </a:solidFill>
                <a:latin typeface="Verdana" panose="020B0604030504040204" pitchFamily="34" charset="0"/>
              </a:rPr>
              <a:t>cv2.waitKey(0) </a:t>
            </a:r>
          </a:p>
          <a:p>
            <a:r>
              <a:rPr lang="fr-FR" dirty="0">
                <a:solidFill>
                  <a:srgbClr val="444444"/>
                </a:solidFill>
                <a:latin typeface="Verdana" panose="020B0604030504040204" pitchFamily="34" charset="0"/>
              </a:rPr>
              <a:t>cv2.destroyAllWindows()</a:t>
            </a:r>
            <a:endParaRPr lang="fr-FR" dirty="0"/>
          </a:p>
        </p:txBody>
      </p:sp>
    </p:spTree>
    <p:extLst>
      <p:ext uri="{BB962C8B-B14F-4D97-AF65-F5344CB8AC3E}">
        <p14:creationId xmlns:p14="http://schemas.microsoft.com/office/powerpoint/2010/main" val="11554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OpenCV Image Ble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081" y="463083"/>
            <a:ext cx="7762875" cy="3133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penCV Image Ble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081" y="3746407"/>
            <a:ext cx="5795418" cy="300401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457200" y="463083"/>
            <a:ext cx="2017059"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sz="3200" b="1" dirty="0"/>
              <a:t>Output</a:t>
            </a:r>
          </a:p>
        </p:txBody>
      </p:sp>
    </p:spTree>
    <p:extLst>
      <p:ext uri="{BB962C8B-B14F-4D97-AF65-F5344CB8AC3E}">
        <p14:creationId xmlns:p14="http://schemas.microsoft.com/office/powerpoint/2010/main" val="217453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975227" y="996632"/>
            <a:ext cx="901700" cy="1006475"/>
            <a:chOff x="968" y="336"/>
            <a:chExt cx="568" cy="634"/>
          </a:xfrm>
        </p:grpSpPr>
        <p:sp>
          <p:nvSpPr>
            <p:cNvPr id="37896" name="Oval 8"/>
            <p:cNvSpPr>
              <a:spLocks noChangeArrowheads="1"/>
            </p:cNvSpPr>
            <p:nvPr/>
          </p:nvSpPr>
          <p:spPr bwMode="auto">
            <a:xfrm>
              <a:off x="968" y="424"/>
              <a:ext cx="552" cy="536"/>
            </a:xfrm>
            <a:prstGeom prst="ellipse">
              <a:avLst/>
            </a:prstGeom>
            <a:solidFill>
              <a:srgbClr val="FF3300"/>
            </a:solidFill>
            <a:ln w="9525">
              <a:noFill/>
              <a:round/>
              <a:headEnd/>
              <a:tailEnd/>
            </a:ln>
            <a:effectLst>
              <a:outerShdw dist="107763" dir="8100000" algn="ctr" rotWithShape="0">
                <a:schemeClr val="bg2"/>
              </a:outerShdw>
            </a:effectLst>
          </p:spPr>
          <p:txBody>
            <a:bodyPr wrap="none" anchor="ctr"/>
            <a:lstStyle/>
            <a:p>
              <a:endParaRPr lang="fr-FR"/>
            </a:p>
          </p:txBody>
        </p:sp>
        <p:sp>
          <p:nvSpPr>
            <p:cNvPr id="37897" name="Text Box 9"/>
            <p:cNvSpPr txBox="1">
              <a:spLocks noChangeArrowheads="1"/>
            </p:cNvSpPr>
            <p:nvPr/>
          </p:nvSpPr>
          <p:spPr bwMode="auto">
            <a:xfrm>
              <a:off x="1040" y="336"/>
              <a:ext cx="496" cy="634"/>
            </a:xfrm>
            <a:prstGeom prst="rect">
              <a:avLst/>
            </a:prstGeom>
            <a:noFill/>
            <a:ln w="9525">
              <a:noFill/>
              <a:miter lim="800000"/>
              <a:headEnd/>
              <a:tailEnd/>
            </a:ln>
            <a:effectLst/>
          </p:spPr>
          <p:txBody>
            <a:bodyPr>
              <a:spAutoFit/>
            </a:bodyPr>
            <a:lstStyle/>
            <a:p>
              <a:pPr>
                <a:spcBef>
                  <a:spcPct val="50000"/>
                </a:spcBef>
              </a:pPr>
              <a:r>
                <a:rPr lang="fr-FR" sz="6000" b="1">
                  <a:solidFill>
                    <a:schemeClr val="bg1"/>
                  </a:solidFill>
                  <a:sym typeface="Symbol" pitchFamily="18" charset="2"/>
                </a:rPr>
                <a:t></a:t>
              </a:r>
              <a:endParaRPr lang="fr-FR" sz="6600"/>
            </a:p>
          </p:txBody>
        </p:sp>
      </p:grpSp>
      <p:sp>
        <p:nvSpPr>
          <p:cNvPr id="37902" name="Text Box 14"/>
          <p:cNvSpPr txBox="1">
            <a:spLocks noChangeArrowheads="1"/>
          </p:cNvSpPr>
          <p:nvPr/>
        </p:nvSpPr>
        <p:spPr bwMode="auto">
          <a:xfrm>
            <a:off x="7175500" y="2463800"/>
            <a:ext cx="3073400" cy="400110"/>
          </a:xfrm>
          <a:prstGeom prst="rect">
            <a:avLst/>
          </a:prstGeom>
          <a:noFill/>
          <a:ln w="9525">
            <a:noFill/>
            <a:miter lim="800000"/>
            <a:headEnd/>
            <a:tailEnd/>
          </a:ln>
          <a:effectLst/>
        </p:spPr>
        <p:txBody>
          <a:bodyPr>
            <a:spAutoFit/>
          </a:bodyPr>
          <a:lstStyle/>
          <a:p>
            <a:pPr>
              <a:spcBef>
                <a:spcPct val="50000"/>
              </a:spcBef>
            </a:pPr>
            <a:r>
              <a:rPr lang="fr-FR" sz="2000" b="1" dirty="0"/>
              <a:t>image1 - image2</a:t>
            </a:r>
          </a:p>
        </p:txBody>
      </p:sp>
      <p:sp>
        <p:nvSpPr>
          <p:cNvPr id="37903" name="Text Box 15"/>
          <p:cNvSpPr txBox="1">
            <a:spLocks noChangeArrowheads="1"/>
          </p:cNvSpPr>
          <p:nvPr/>
        </p:nvSpPr>
        <p:spPr bwMode="auto">
          <a:xfrm>
            <a:off x="3302000" y="5003800"/>
            <a:ext cx="2540000" cy="400110"/>
          </a:xfrm>
          <a:prstGeom prst="rect">
            <a:avLst/>
          </a:prstGeom>
          <a:noFill/>
          <a:ln w="9525">
            <a:noFill/>
            <a:miter lim="800000"/>
            <a:headEnd/>
            <a:tailEnd/>
          </a:ln>
          <a:effectLst/>
        </p:spPr>
        <p:txBody>
          <a:bodyPr>
            <a:spAutoFit/>
          </a:bodyPr>
          <a:lstStyle/>
          <a:p>
            <a:pPr>
              <a:spcBef>
                <a:spcPct val="50000"/>
              </a:spcBef>
            </a:pPr>
            <a:r>
              <a:rPr lang="fr-FR" sz="2000" b="1" dirty="0"/>
              <a:t>image2 - image1</a:t>
            </a:r>
          </a:p>
        </p:txBody>
      </p:sp>
      <p:sp>
        <p:nvSpPr>
          <p:cNvPr id="37904" name="Line 16"/>
          <p:cNvSpPr>
            <a:spLocks noChangeShapeType="1"/>
          </p:cNvSpPr>
          <p:nvPr/>
        </p:nvSpPr>
        <p:spPr bwMode="auto">
          <a:xfrm flipH="1">
            <a:off x="6604000" y="2743200"/>
            <a:ext cx="469900" cy="0"/>
          </a:xfrm>
          <a:prstGeom prst="line">
            <a:avLst/>
          </a:prstGeom>
          <a:noFill/>
          <a:ln w="57150">
            <a:solidFill>
              <a:schemeClr val="tx1"/>
            </a:solidFill>
            <a:round/>
            <a:headEnd/>
            <a:tailEnd type="triangle" w="med" len="med"/>
          </a:ln>
          <a:effectLst/>
        </p:spPr>
        <p:txBody>
          <a:bodyPr wrap="none" anchor="ctr"/>
          <a:lstStyle/>
          <a:p>
            <a:endParaRPr lang="fr-FR"/>
          </a:p>
        </p:txBody>
      </p:sp>
      <p:sp>
        <p:nvSpPr>
          <p:cNvPr id="37905" name="Line 17"/>
          <p:cNvSpPr>
            <a:spLocks noChangeShapeType="1"/>
          </p:cNvSpPr>
          <p:nvPr/>
        </p:nvSpPr>
        <p:spPr bwMode="auto">
          <a:xfrm>
            <a:off x="5575300" y="5270500"/>
            <a:ext cx="495300" cy="0"/>
          </a:xfrm>
          <a:prstGeom prst="line">
            <a:avLst/>
          </a:prstGeom>
          <a:noFill/>
          <a:ln w="57150">
            <a:solidFill>
              <a:schemeClr val="tx1"/>
            </a:solidFill>
            <a:round/>
            <a:headEnd/>
            <a:tailEnd type="triangle" w="med" len="med"/>
          </a:ln>
          <a:effectLst/>
        </p:spPr>
        <p:txBody>
          <a:bodyPr wrap="none" anchor="ctr"/>
          <a:lstStyle/>
          <a:p>
            <a:endParaRPr lang="fr-FR"/>
          </a:p>
        </p:txBody>
      </p:sp>
      <p:sp>
        <p:nvSpPr>
          <p:cNvPr id="37911" name="Text Box 23"/>
          <p:cNvSpPr txBox="1">
            <a:spLocks noChangeArrowheads="1"/>
          </p:cNvSpPr>
          <p:nvPr/>
        </p:nvSpPr>
        <p:spPr bwMode="auto">
          <a:xfrm>
            <a:off x="6934200" y="2971800"/>
            <a:ext cx="2819400" cy="369332"/>
          </a:xfrm>
          <a:prstGeom prst="rect">
            <a:avLst/>
          </a:prstGeom>
          <a:noFill/>
          <a:ln w="9525">
            <a:noFill/>
            <a:miter lim="800000"/>
            <a:headEnd/>
            <a:tailEnd/>
          </a:ln>
          <a:effectLst/>
        </p:spPr>
        <p:txBody>
          <a:bodyPr>
            <a:spAutoFit/>
          </a:bodyPr>
          <a:lstStyle/>
          <a:p>
            <a:pPr algn="ctr">
              <a:spcBef>
                <a:spcPct val="50000"/>
              </a:spcBef>
            </a:pPr>
            <a:r>
              <a:rPr lang="fr-FR">
                <a:latin typeface="Arial" charset="0"/>
              </a:rPr>
              <a:t>F(x,y) - G(x,y)</a:t>
            </a:r>
          </a:p>
        </p:txBody>
      </p:sp>
      <p:sp>
        <p:nvSpPr>
          <p:cNvPr id="37912" name="Text Box 24"/>
          <p:cNvSpPr txBox="1">
            <a:spLocks noChangeArrowheads="1"/>
          </p:cNvSpPr>
          <p:nvPr/>
        </p:nvSpPr>
        <p:spPr bwMode="auto">
          <a:xfrm>
            <a:off x="3429000" y="5562600"/>
            <a:ext cx="2286000" cy="369332"/>
          </a:xfrm>
          <a:prstGeom prst="rect">
            <a:avLst/>
          </a:prstGeom>
          <a:noFill/>
          <a:ln w="9525">
            <a:noFill/>
            <a:miter lim="800000"/>
            <a:headEnd/>
            <a:tailEnd/>
          </a:ln>
          <a:effectLst/>
        </p:spPr>
        <p:txBody>
          <a:bodyPr>
            <a:spAutoFit/>
          </a:bodyPr>
          <a:lstStyle/>
          <a:p>
            <a:pPr>
              <a:spcBef>
                <a:spcPct val="50000"/>
              </a:spcBef>
            </a:pPr>
            <a:r>
              <a:rPr lang="fr-FR">
                <a:latin typeface="Arial" charset="0"/>
              </a:rPr>
              <a:t>G(x,y) - F(x,y)</a:t>
            </a:r>
            <a:endParaRPr lang="fr-FR"/>
          </a:p>
        </p:txBody>
      </p:sp>
      <p:pic>
        <p:nvPicPr>
          <p:cNvPr id="37913" name="Picture 25" descr="Sans titre - 1"/>
          <p:cNvPicPr>
            <a:picLocks noChangeAspect="1" noChangeArrowheads="1"/>
          </p:cNvPicPr>
          <p:nvPr/>
        </p:nvPicPr>
        <p:blipFill>
          <a:blip r:embed="rId3"/>
          <a:srcRect/>
          <a:stretch>
            <a:fillRect/>
          </a:stretch>
        </p:blipFill>
        <p:spPr bwMode="auto">
          <a:xfrm>
            <a:off x="3048001" y="1676401"/>
            <a:ext cx="3457575" cy="2333625"/>
          </a:xfrm>
          <a:prstGeom prst="rect">
            <a:avLst/>
          </a:prstGeom>
          <a:noFill/>
        </p:spPr>
      </p:pic>
      <p:pic>
        <p:nvPicPr>
          <p:cNvPr id="37914" name="Picture 26" descr="Sans titre - 1"/>
          <p:cNvPicPr>
            <a:picLocks noChangeAspect="1" noChangeArrowheads="1"/>
          </p:cNvPicPr>
          <p:nvPr/>
        </p:nvPicPr>
        <p:blipFill>
          <a:blip r:embed="rId4"/>
          <a:srcRect/>
          <a:stretch>
            <a:fillRect/>
          </a:stretch>
        </p:blipFill>
        <p:spPr bwMode="auto">
          <a:xfrm>
            <a:off x="6400801" y="4114801"/>
            <a:ext cx="3571875" cy="2409825"/>
          </a:xfrm>
          <a:prstGeom prst="rect">
            <a:avLst/>
          </a:prstGeom>
          <a:noFill/>
        </p:spPr>
      </p:pic>
      <p:sp>
        <p:nvSpPr>
          <p:cNvPr id="1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4- Soustraction de 2 images</a:t>
            </a:r>
          </a:p>
        </p:txBody>
      </p:sp>
    </p:spTree>
    <p:extLst>
      <p:ext uri="{BB962C8B-B14F-4D97-AF65-F5344CB8AC3E}">
        <p14:creationId xmlns:p14="http://schemas.microsoft.com/office/powerpoint/2010/main" val="1041813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4- Soustraction de 2 images </a:t>
            </a:r>
            <a:r>
              <a:rPr lang="fr-FR" sz="3600" b="1" dirty="0" err="1"/>
              <a:t>OpenCV</a:t>
            </a:r>
            <a:endParaRPr lang="fr-FR" sz="3600" b="1" dirty="0"/>
          </a:p>
        </p:txBody>
      </p:sp>
      <p:sp>
        <p:nvSpPr>
          <p:cNvPr id="3" name="Rectangle 1"/>
          <p:cNvSpPr>
            <a:spLocks noChangeArrowheads="1"/>
          </p:cNvSpPr>
          <p:nvPr/>
        </p:nvSpPr>
        <p:spPr bwMode="auto">
          <a:xfrm>
            <a:off x="193916" y="1000124"/>
            <a:ext cx="7161626" cy="212365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import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cv2 </a:t>
            </a:r>
            <a:r>
              <a:rPr kumimoji="0" lang="fr-FR" altLang="fr-FR"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image_one</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imread</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'_1.jpg'</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image_two</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imread</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'_2.jpg'</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result_image</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subtract</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image_one</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image_two</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imshow</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'Final Image'</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result_image</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waitKey</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0</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cv2</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destroyAllWindows</a:t>
            </a:r>
            <a:r>
              <a:rPr kumimoji="0" lang="fr-FR" altLang="fr-FR"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pic>
        <p:nvPicPr>
          <p:cNvPr id="19459" name="Picture 3" descr="https://www.tutorialspoint.com/assets/questions/media/30489/Arithmet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16" y="3290187"/>
            <a:ext cx="3267596" cy="199450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
          <p:cNvGrpSpPr>
            <a:grpSpLocks/>
          </p:cNvGrpSpPr>
          <p:nvPr/>
        </p:nvGrpSpPr>
        <p:grpSpPr bwMode="auto">
          <a:xfrm>
            <a:off x="3585457" y="3740948"/>
            <a:ext cx="677261" cy="938628"/>
            <a:chOff x="968" y="375"/>
            <a:chExt cx="552" cy="634"/>
          </a:xfrm>
        </p:grpSpPr>
        <p:sp>
          <p:nvSpPr>
            <p:cNvPr id="17" name="Oval 8"/>
            <p:cNvSpPr>
              <a:spLocks noChangeArrowheads="1"/>
            </p:cNvSpPr>
            <p:nvPr/>
          </p:nvSpPr>
          <p:spPr bwMode="auto">
            <a:xfrm>
              <a:off x="968" y="424"/>
              <a:ext cx="552" cy="536"/>
            </a:xfrm>
            <a:prstGeom prst="ellipse">
              <a:avLst/>
            </a:prstGeom>
            <a:solidFill>
              <a:srgbClr val="FF3300"/>
            </a:solidFill>
            <a:ln w="9525">
              <a:noFill/>
              <a:round/>
              <a:headEnd/>
              <a:tailEnd/>
            </a:ln>
            <a:effectLst>
              <a:outerShdw dist="107763" dir="8100000" algn="ctr" rotWithShape="0">
                <a:schemeClr val="bg2"/>
              </a:outerShdw>
            </a:effectLst>
          </p:spPr>
          <p:txBody>
            <a:bodyPr wrap="none" anchor="ctr"/>
            <a:lstStyle/>
            <a:p>
              <a:endParaRPr lang="fr-FR"/>
            </a:p>
          </p:txBody>
        </p:sp>
        <p:sp>
          <p:nvSpPr>
            <p:cNvPr id="18" name="Text Box 9"/>
            <p:cNvSpPr txBox="1">
              <a:spLocks noChangeArrowheads="1"/>
            </p:cNvSpPr>
            <p:nvPr/>
          </p:nvSpPr>
          <p:spPr bwMode="auto">
            <a:xfrm>
              <a:off x="996" y="375"/>
              <a:ext cx="496" cy="634"/>
            </a:xfrm>
            <a:prstGeom prst="rect">
              <a:avLst/>
            </a:prstGeom>
            <a:noFill/>
            <a:ln w="9525">
              <a:noFill/>
              <a:miter lim="800000"/>
              <a:headEnd/>
              <a:tailEnd/>
            </a:ln>
            <a:effectLst/>
          </p:spPr>
          <p:txBody>
            <a:bodyPr>
              <a:spAutoFit/>
            </a:bodyPr>
            <a:lstStyle/>
            <a:p>
              <a:pPr>
                <a:spcBef>
                  <a:spcPct val="50000"/>
                </a:spcBef>
              </a:pPr>
              <a:r>
                <a:rPr lang="fr-FR" sz="6000" b="1" dirty="0">
                  <a:solidFill>
                    <a:schemeClr val="bg1"/>
                  </a:solidFill>
                  <a:sym typeface="Symbol" pitchFamily="18" charset="2"/>
                </a:rPr>
                <a:t></a:t>
              </a:r>
              <a:endParaRPr lang="fr-FR" sz="6600" dirty="0"/>
            </a:p>
          </p:txBody>
        </p:sp>
      </p:grpSp>
      <p:pic>
        <p:nvPicPr>
          <p:cNvPr id="19461" name="Picture 5" descr="https://www.tutorialspoint.com/assets/questions/media/30489/Arithmetic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017" y="3298325"/>
            <a:ext cx="3063432" cy="2034390"/>
          </a:xfrm>
          <a:prstGeom prst="rect">
            <a:avLst/>
          </a:prstGeom>
          <a:noFill/>
          <a:extLst>
            <a:ext uri="{909E8E84-426E-40DD-AFC4-6F175D3DCCD1}">
              <a14:hiddenFill xmlns:a14="http://schemas.microsoft.com/office/drawing/2010/main">
                <a:solidFill>
                  <a:srgbClr val="FFFFFF"/>
                </a:solidFill>
              </a14:hiddenFill>
            </a:ext>
          </a:extLst>
        </p:spPr>
      </p:pic>
      <p:sp>
        <p:nvSpPr>
          <p:cNvPr id="4" name="Flèche courbée vers la droite 3"/>
          <p:cNvSpPr/>
          <p:nvPr/>
        </p:nvSpPr>
        <p:spPr>
          <a:xfrm rot="19598894">
            <a:off x="7700997" y="4256820"/>
            <a:ext cx="1922929" cy="103542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9463" name="Picture 7" descr="https://www.tutorialspoint.com/assets/questions/media/30489/Final_Im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4881" y="1260857"/>
            <a:ext cx="3196229" cy="212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2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5- Le Seuillage</a:t>
            </a:r>
          </a:p>
        </p:txBody>
      </p:sp>
      <p:sp>
        <p:nvSpPr>
          <p:cNvPr id="4" name="Rectangle 3"/>
          <p:cNvSpPr/>
          <p:nvPr/>
        </p:nvSpPr>
        <p:spPr>
          <a:xfrm>
            <a:off x="192504" y="965265"/>
            <a:ext cx="11550317" cy="2893100"/>
          </a:xfrm>
          <a:prstGeom prst="rect">
            <a:avLst/>
          </a:prstGeom>
        </p:spPr>
        <p:txBody>
          <a:bodyPr wrap="square">
            <a:spAutoFit/>
          </a:bodyPr>
          <a:lstStyle/>
          <a:p>
            <a:r>
              <a:rPr lang="fr-FR" sz="2600" dirty="0"/>
              <a:t>Dans certains cas, l’histogramme peut être un outil efficace pour segmenter une image en deux classes, c’est-à-dire pour distinguer les objets de l’image suivant leur luminosité. En effet, lorsque l’histogramme présente deux modes distincts, on peut définir un seuil (</a:t>
            </a:r>
            <a:r>
              <a:rPr lang="fr-FR" sz="2600" dirty="0" err="1"/>
              <a:t>threshold</a:t>
            </a:r>
            <a:r>
              <a:rPr lang="fr-FR" sz="2600" dirty="0"/>
              <a:t>) S entre ces deux modes, et appliquer ensuite un seuillage (</a:t>
            </a:r>
            <a:r>
              <a:rPr lang="fr-FR" sz="2600" dirty="0" err="1"/>
              <a:t>thresholding</a:t>
            </a:r>
            <a:r>
              <a:rPr lang="fr-FR" sz="2600" dirty="0"/>
              <a:t>) sur les pixels de l’image : </a:t>
            </a:r>
          </a:p>
          <a:p>
            <a:pPr marL="457200" indent="-457200">
              <a:buFontTx/>
              <a:buChar char="-"/>
            </a:pPr>
            <a:r>
              <a:rPr lang="fr-FR" sz="2600" dirty="0"/>
              <a:t>si le pixel a une valeur inférieure au seuil, le pixel est dans la classe 0 ; </a:t>
            </a:r>
          </a:p>
          <a:p>
            <a:pPr marL="457200" indent="-457200">
              <a:buFontTx/>
              <a:buChar char="-"/>
            </a:pPr>
            <a:r>
              <a:rPr lang="fr-FR" sz="2600" dirty="0"/>
              <a:t>si le pixel a une valeur supérieure au seuil, le pixel est dans la classe 1.</a:t>
            </a:r>
          </a:p>
        </p:txBody>
      </p:sp>
      <p:pic>
        <p:nvPicPr>
          <p:cNvPr id="5" name="Image 4"/>
          <p:cNvPicPr>
            <a:picLocks noChangeAspect="1"/>
          </p:cNvPicPr>
          <p:nvPr/>
        </p:nvPicPr>
        <p:blipFill rotWithShape="1">
          <a:blip r:embed="rId2"/>
          <a:srcRect l="39210" t="42570" r="18553" b="29580"/>
          <a:stretch/>
        </p:blipFill>
        <p:spPr>
          <a:xfrm>
            <a:off x="1732547" y="3858365"/>
            <a:ext cx="8935453" cy="2807369"/>
          </a:xfrm>
          <a:prstGeom prst="rect">
            <a:avLst/>
          </a:prstGeom>
        </p:spPr>
      </p:pic>
    </p:spTree>
    <p:extLst>
      <p:ext uri="{BB962C8B-B14F-4D97-AF65-F5344CB8AC3E}">
        <p14:creationId xmlns:p14="http://schemas.microsoft.com/office/powerpoint/2010/main" val="372763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6- Translation d’image</a:t>
            </a:r>
          </a:p>
        </p:txBody>
      </p:sp>
      <p:sp>
        <p:nvSpPr>
          <p:cNvPr id="3" name="Rectangle 1"/>
          <p:cNvSpPr>
            <a:spLocks noChangeArrowheads="1"/>
          </p:cNvSpPr>
          <p:nvPr/>
        </p:nvSpPr>
        <p:spPr bwMode="auto">
          <a:xfrm>
            <a:off x="323556" y="1245817"/>
            <a:ext cx="11227467" cy="125740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Afin de translater notre image, la première chose que nous devons faire est de créer notre matrice de traduction M.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Cette matrice définira la distance et la direction dans laquelle nous devons  décaler les pixels de notre image d'entrée.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483" name="Picture 3" descr="translation matrix, OpenCV, linear algebra"/>
          <p:cNvPicPr>
            <a:picLocks noChangeAspect="1" noChangeArrowheads="1"/>
          </p:cNvPicPr>
          <p:nvPr/>
        </p:nvPicPr>
        <p:blipFill rotWithShape="1">
          <a:blip r:embed="rId2">
            <a:extLst>
              <a:ext uri="{28A0092B-C50C-407E-A947-70E740481C1C}">
                <a14:useLocalDpi xmlns:a14="http://schemas.microsoft.com/office/drawing/2010/main" val="0"/>
              </a:ext>
            </a:extLst>
          </a:blip>
          <a:srcRect r="44242"/>
          <a:stretch/>
        </p:blipFill>
        <p:spPr bwMode="auto">
          <a:xfrm>
            <a:off x="323556" y="2915322"/>
            <a:ext cx="3933829" cy="3114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ranslation matrix, OpenCV, linear algebra"/>
          <p:cNvPicPr>
            <a:picLocks noChangeAspect="1" noChangeArrowheads="1"/>
          </p:cNvPicPr>
          <p:nvPr/>
        </p:nvPicPr>
        <p:blipFill rotWithShape="1">
          <a:blip r:embed="rId3">
            <a:extLst>
              <a:ext uri="{28A0092B-C50C-407E-A947-70E740481C1C}">
                <a14:useLocalDpi xmlns:a14="http://schemas.microsoft.com/office/drawing/2010/main" val="0"/>
              </a:ext>
            </a:extLst>
          </a:blip>
          <a:srcRect t="11733"/>
          <a:stretch/>
        </p:blipFill>
        <p:spPr bwMode="auto">
          <a:xfrm>
            <a:off x="5937289" y="2327620"/>
            <a:ext cx="5057364" cy="428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433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6- Translation d’image : </a:t>
            </a:r>
            <a:r>
              <a:rPr lang="fr-FR" sz="3600" b="1" dirty="0" err="1"/>
              <a:t>OpenCV</a:t>
            </a:r>
            <a:endParaRPr lang="fr-FR" sz="3600" b="1" dirty="0"/>
          </a:p>
        </p:txBody>
      </p:sp>
      <p:sp>
        <p:nvSpPr>
          <p:cNvPr id="3" name="Rectangle 2"/>
          <p:cNvSpPr/>
          <p:nvPr/>
        </p:nvSpPr>
        <p:spPr>
          <a:xfrm>
            <a:off x="425823" y="985281"/>
            <a:ext cx="6499412" cy="2585323"/>
          </a:xfrm>
          <a:prstGeom prst="rect">
            <a:avLst/>
          </a:prstGeom>
        </p:spPr>
        <p:txBody>
          <a:bodyPr wrap="square">
            <a:spAutoFit/>
          </a:bodyPr>
          <a:lstStyle/>
          <a:p>
            <a:r>
              <a:rPr lang="fr-FR" dirty="0">
                <a:solidFill>
                  <a:srgbClr val="008000"/>
                </a:solidFill>
                <a:latin typeface="sfmono-regular"/>
              </a:rPr>
              <a:t>import</a:t>
            </a:r>
            <a:r>
              <a:rPr lang="fr-FR" dirty="0">
                <a:solidFill>
                  <a:srgbClr val="000000"/>
                </a:solidFill>
                <a:latin typeface="sfmono-regular"/>
              </a:rPr>
              <a:t> </a:t>
            </a:r>
            <a:r>
              <a:rPr lang="fr-FR" dirty="0" err="1">
                <a:solidFill>
                  <a:srgbClr val="000000"/>
                </a:solidFill>
                <a:latin typeface="sfmono-regular"/>
              </a:rPr>
              <a:t>numpy</a:t>
            </a:r>
            <a:r>
              <a:rPr lang="fr-FR" dirty="0">
                <a:solidFill>
                  <a:srgbClr val="000000"/>
                </a:solidFill>
                <a:latin typeface="sfmono-regular"/>
              </a:rPr>
              <a:t> </a:t>
            </a:r>
            <a:r>
              <a:rPr lang="fr-FR" dirty="0">
                <a:solidFill>
                  <a:srgbClr val="008000"/>
                </a:solidFill>
                <a:latin typeface="sfmono-regular"/>
              </a:rPr>
              <a:t>as</a:t>
            </a:r>
            <a:r>
              <a:rPr lang="fr-FR" dirty="0">
                <a:solidFill>
                  <a:srgbClr val="000000"/>
                </a:solidFill>
                <a:latin typeface="sfmono-regular"/>
              </a:rPr>
              <a:t> </a:t>
            </a:r>
            <a:r>
              <a:rPr lang="fr-FR" dirty="0" err="1">
                <a:solidFill>
                  <a:srgbClr val="000000"/>
                </a:solidFill>
                <a:latin typeface="sfmono-regular"/>
              </a:rPr>
              <a:t>np</a:t>
            </a:r>
            <a:endParaRPr lang="fr-FR" dirty="0">
              <a:solidFill>
                <a:srgbClr val="000000"/>
              </a:solidFill>
              <a:latin typeface="sfmono-regular"/>
            </a:endParaRPr>
          </a:p>
          <a:p>
            <a:r>
              <a:rPr lang="fr-FR" dirty="0">
                <a:solidFill>
                  <a:srgbClr val="008000"/>
                </a:solidFill>
                <a:latin typeface="sfmono-regular"/>
              </a:rPr>
              <a:t>import</a:t>
            </a:r>
            <a:r>
              <a:rPr lang="fr-FR" dirty="0">
                <a:solidFill>
                  <a:srgbClr val="000000"/>
                </a:solidFill>
                <a:latin typeface="sfmono-regular"/>
              </a:rPr>
              <a:t> cv2 </a:t>
            </a:r>
          </a:p>
          <a:p>
            <a:r>
              <a:rPr lang="fr-FR" dirty="0" err="1">
                <a:solidFill>
                  <a:srgbClr val="000000"/>
                </a:solidFill>
                <a:latin typeface="sfmono-regular"/>
              </a:rPr>
              <a:t>img</a:t>
            </a:r>
            <a:r>
              <a:rPr lang="fr-FR" dirty="0">
                <a:solidFill>
                  <a:srgbClr val="000000"/>
                </a:solidFill>
                <a:latin typeface="sfmono-regular"/>
              </a:rPr>
              <a:t> = </a:t>
            </a:r>
            <a:r>
              <a:rPr lang="fr-FR" dirty="0">
                <a:solidFill>
                  <a:srgbClr val="4665A2"/>
                </a:solidFill>
                <a:latin typeface="sfmono-regular"/>
                <a:hlinkClick r:id="rId2"/>
              </a:rPr>
              <a:t>cv2.imread</a:t>
            </a:r>
            <a:r>
              <a:rPr lang="fr-FR" dirty="0">
                <a:solidFill>
                  <a:srgbClr val="000000"/>
                </a:solidFill>
                <a:latin typeface="sfmono-regular"/>
              </a:rPr>
              <a:t>(</a:t>
            </a:r>
            <a:r>
              <a:rPr lang="fr-FR" dirty="0">
                <a:solidFill>
                  <a:srgbClr val="002080"/>
                </a:solidFill>
                <a:latin typeface="sfmono-regular"/>
              </a:rPr>
              <a:t>'messi5.jpg'</a:t>
            </a:r>
            <a:r>
              <a:rPr lang="fr-FR" dirty="0">
                <a:solidFill>
                  <a:srgbClr val="000000"/>
                </a:solidFill>
                <a:latin typeface="sfmono-regular"/>
              </a:rPr>
              <a:t>, </a:t>
            </a:r>
            <a:r>
              <a:rPr lang="fr-FR" dirty="0" err="1">
                <a:solidFill>
                  <a:srgbClr val="000000"/>
                </a:solidFill>
                <a:latin typeface="sfmono-regular"/>
              </a:rPr>
              <a:t>cv.IMREAD_GRAYSCALE</a:t>
            </a:r>
            <a:r>
              <a:rPr lang="fr-FR" dirty="0">
                <a:solidFill>
                  <a:srgbClr val="000000"/>
                </a:solidFill>
                <a:latin typeface="sfmono-regular"/>
              </a:rPr>
              <a:t>)</a:t>
            </a:r>
          </a:p>
          <a:p>
            <a:r>
              <a:rPr lang="fr-FR" dirty="0" err="1">
                <a:solidFill>
                  <a:srgbClr val="000000"/>
                </a:solidFill>
                <a:latin typeface="sfmono-regular"/>
              </a:rPr>
              <a:t>rows,cols</a:t>
            </a:r>
            <a:r>
              <a:rPr lang="fr-FR" dirty="0">
                <a:solidFill>
                  <a:srgbClr val="000000"/>
                </a:solidFill>
                <a:latin typeface="sfmono-regular"/>
              </a:rPr>
              <a:t> = </a:t>
            </a:r>
            <a:r>
              <a:rPr lang="fr-FR" dirty="0" err="1">
                <a:solidFill>
                  <a:srgbClr val="000000"/>
                </a:solidFill>
                <a:latin typeface="sfmono-regular"/>
              </a:rPr>
              <a:t>img.shape</a:t>
            </a:r>
            <a:endParaRPr lang="fr-FR" dirty="0">
              <a:solidFill>
                <a:srgbClr val="000000"/>
              </a:solidFill>
              <a:latin typeface="sfmono-regular"/>
            </a:endParaRPr>
          </a:p>
          <a:p>
            <a:r>
              <a:rPr lang="fr-FR" dirty="0">
                <a:solidFill>
                  <a:srgbClr val="000000"/>
                </a:solidFill>
                <a:latin typeface="sfmono-regular"/>
              </a:rPr>
              <a:t>M = np.float32([[1,0,100],[0,1,50]])</a:t>
            </a:r>
          </a:p>
          <a:p>
            <a:r>
              <a:rPr lang="fr-FR" dirty="0">
                <a:solidFill>
                  <a:srgbClr val="000000"/>
                </a:solidFill>
                <a:latin typeface="sfmono-regular"/>
              </a:rPr>
              <a:t>dst = </a:t>
            </a:r>
            <a:r>
              <a:rPr lang="fr-FR" dirty="0">
                <a:solidFill>
                  <a:srgbClr val="4665A2"/>
                </a:solidFill>
                <a:latin typeface="sfmono-regular"/>
                <a:hlinkClick r:id="rId3"/>
              </a:rPr>
              <a:t>cv2.warpAffine</a:t>
            </a:r>
            <a:r>
              <a:rPr lang="fr-FR" dirty="0">
                <a:solidFill>
                  <a:srgbClr val="000000"/>
                </a:solidFill>
                <a:latin typeface="sfmono-regular"/>
              </a:rPr>
              <a:t>(</a:t>
            </a:r>
            <a:r>
              <a:rPr lang="fr-FR" dirty="0" err="1">
                <a:solidFill>
                  <a:srgbClr val="000000"/>
                </a:solidFill>
                <a:latin typeface="sfmono-regular"/>
              </a:rPr>
              <a:t>img,M</a:t>
            </a:r>
            <a:r>
              <a:rPr lang="fr-FR" dirty="0">
                <a:solidFill>
                  <a:srgbClr val="000000"/>
                </a:solidFill>
                <a:latin typeface="sfmono-regular"/>
              </a:rPr>
              <a:t>,(</a:t>
            </a:r>
            <a:r>
              <a:rPr lang="fr-FR" dirty="0" err="1">
                <a:solidFill>
                  <a:srgbClr val="000000"/>
                </a:solidFill>
                <a:latin typeface="sfmono-regular"/>
              </a:rPr>
              <a:t>cols,rows</a:t>
            </a:r>
            <a:r>
              <a:rPr lang="fr-FR" dirty="0">
                <a:solidFill>
                  <a:srgbClr val="000000"/>
                </a:solidFill>
                <a:latin typeface="sfmono-regular"/>
              </a:rPr>
              <a:t>))</a:t>
            </a:r>
          </a:p>
          <a:p>
            <a:r>
              <a:rPr lang="fr-FR" dirty="0">
                <a:solidFill>
                  <a:srgbClr val="4665A2"/>
                </a:solidFill>
                <a:latin typeface="sfmono-regular"/>
                <a:hlinkClick r:id="rId4"/>
              </a:rPr>
              <a:t>cv2.imshow</a:t>
            </a:r>
            <a:r>
              <a:rPr lang="fr-FR" dirty="0">
                <a:solidFill>
                  <a:srgbClr val="000000"/>
                </a:solidFill>
                <a:latin typeface="sfmono-regular"/>
              </a:rPr>
              <a:t>(</a:t>
            </a:r>
            <a:r>
              <a:rPr lang="fr-FR" dirty="0">
                <a:solidFill>
                  <a:srgbClr val="002080"/>
                </a:solidFill>
                <a:latin typeface="sfmono-regular"/>
              </a:rPr>
              <a:t>'</a:t>
            </a:r>
            <a:r>
              <a:rPr lang="fr-FR" dirty="0" err="1">
                <a:solidFill>
                  <a:srgbClr val="002080"/>
                </a:solidFill>
                <a:latin typeface="sfmono-regular"/>
              </a:rPr>
              <a:t>img</a:t>
            </a:r>
            <a:r>
              <a:rPr lang="fr-FR" dirty="0">
                <a:solidFill>
                  <a:srgbClr val="002080"/>
                </a:solidFill>
                <a:latin typeface="sfmono-regular"/>
              </a:rPr>
              <a:t>'</a:t>
            </a:r>
            <a:r>
              <a:rPr lang="fr-FR" dirty="0">
                <a:solidFill>
                  <a:srgbClr val="000000"/>
                </a:solidFill>
                <a:latin typeface="sfmono-regular"/>
              </a:rPr>
              <a:t>,dst)</a:t>
            </a:r>
          </a:p>
          <a:p>
            <a:r>
              <a:rPr lang="fr-FR" dirty="0">
                <a:solidFill>
                  <a:srgbClr val="4665A2"/>
                </a:solidFill>
                <a:latin typeface="sfmono-regular"/>
                <a:hlinkClick r:id="rId5"/>
              </a:rPr>
              <a:t>cv2.waitKey</a:t>
            </a:r>
            <a:r>
              <a:rPr lang="fr-FR" dirty="0">
                <a:solidFill>
                  <a:srgbClr val="000000"/>
                </a:solidFill>
                <a:latin typeface="sfmono-regular"/>
              </a:rPr>
              <a:t>(0)</a:t>
            </a:r>
          </a:p>
          <a:p>
            <a:r>
              <a:rPr lang="fr-FR" dirty="0">
                <a:solidFill>
                  <a:srgbClr val="4665A2"/>
                </a:solidFill>
                <a:latin typeface="sfmono-regular"/>
                <a:hlinkClick r:id="rId6"/>
              </a:rPr>
              <a:t>cv2.destroyAllWindows</a:t>
            </a:r>
            <a:r>
              <a:rPr lang="fr-FR" dirty="0">
                <a:solidFill>
                  <a:srgbClr val="000000"/>
                </a:solidFill>
                <a:latin typeface="sfmono-regular"/>
              </a:rPr>
              <a:t>()</a:t>
            </a:r>
            <a:endParaRPr lang="fr-FR" b="0" dirty="0">
              <a:solidFill>
                <a:srgbClr val="000000"/>
              </a:solidFill>
              <a:effectLst/>
              <a:latin typeface="sfmono-regular"/>
            </a:endParaRPr>
          </a:p>
        </p:txBody>
      </p:sp>
      <p:pic>
        <p:nvPicPr>
          <p:cNvPr id="24578" name="Picture 2" descr="translati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529" y="4157098"/>
            <a:ext cx="6822888" cy="212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22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339788" y="432109"/>
            <a:ext cx="7463118" cy="5954445"/>
          </a:xfrm>
          <a:prstGeom prst="rect">
            <a:avLst/>
          </a:prstGeom>
        </p:spPr>
      </p:pic>
    </p:spTree>
    <p:extLst>
      <p:ext uri="{BB962C8B-B14F-4D97-AF65-F5344CB8AC3E}">
        <p14:creationId xmlns:p14="http://schemas.microsoft.com/office/powerpoint/2010/main" val="1006940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7- </a:t>
            </a:r>
            <a:r>
              <a:rPr lang="fr-FR" sz="3600" b="1" dirty="0" err="1"/>
              <a:t>Flipping</a:t>
            </a:r>
            <a:r>
              <a:rPr lang="fr-FR" sz="3600" b="1" dirty="0"/>
              <a:t> d’image</a:t>
            </a:r>
          </a:p>
        </p:txBody>
      </p:sp>
      <p:sp>
        <p:nvSpPr>
          <p:cNvPr id="4" name="Rectangle 1"/>
          <p:cNvSpPr>
            <a:spLocks noChangeArrowheads="1"/>
          </p:cNvSpPr>
          <p:nvPr/>
        </p:nvSpPr>
        <p:spPr bwMode="auto">
          <a:xfrm>
            <a:off x="121024" y="935115"/>
            <a:ext cx="11672047" cy="70340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202124"/>
                </a:solidFill>
                <a:effectLst/>
                <a:latin typeface="inherit"/>
              </a:rPr>
              <a:t>La matrice que nous utilisons pour effectuer cette opération est appelée matrice de réflexion.</a:t>
            </a:r>
            <a:r>
              <a:rPr kumimoji="0" lang="fr-FR" altLang="fr-FR" sz="12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23558" name="Picture 6" descr="https://media5.datahacker.rs/2020/05/Picture5-1024x175.jpg"/>
          <p:cNvPicPr>
            <a:picLocks noChangeAspect="1" noChangeArrowheads="1"/>
          </p:cNvPicPr>
          <p:nvPr/>
        </p:nvPicPr>
        <p:blipFill rotWithShape="1">
          <a:blip r:embed="rId2">
            <a:extLst>
              <a:ext uri="{28A0092B-C50C-407E-A947-70E740481C1C}">
                <a14:useLocalDpi xmlns:a14="http://schemas.microsoft.com/office/drawing/2010/main" val="0"/>
              </a:ext>
            </a:extLst>
          </a:blip>
          <a:srcRect r="63268"/>
          <a:stretch/>
        </p:blipFill>
        <p:spPr bwMode="auto">
          <a:xfrm>
            <a:off x="491752" y="2023782"/>
            <a:ext cx="3582707"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reflection matrix, OpenCV, linear algebra"/>
          <p:cNvPicPr>
            <a:picLocks noChangeAspect="1" noChangeArrowheads="1"/>
          </p:cNvPicPr>
          <p:nvPr/>
        </p:nvPicPr>
        <p:blipFill rotWithShape="1">
          <a:blip r:embed="rId3">
            <a:extLst>
              <a:ext uri="{28A0092B-C50C-407E-A947-70E740481C1C}">
                <a14:useLocalDpi xmlns:a14="http://schemas.microsoft.com/office/drawing/2010/main" val="0"/>
              </a:ext>
            </a:extLst>
          </a:blip>
          <a:srcRect t="11995"/>
          <a:stretch/>
        </p:blipFill>
        <p:spPr bwMode="auto">
          <a:xfrm>
            <a:off x="5198222" y="1739920"/>
            <a:ext cx="5717654" cy="474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55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7- </a:t>
            </a:r>
            <a:r>
              <a:rPr lang="fr-FR" sz="3600" b="1" dirty="0" err="1"/>
              <a:t>Flipping</a:t>
            </a:r>
            <a:r>
              <a:rPr lang="fr-FR" sz="3600" b="1" dirty="0"/>
              <a:t> d’image : </a:t>
            </a:r>
            <a:r>
              <a:rPr lang="fr-FR" sz="3600" b="1" dirty="0" err="1"/>
              <a:t>OpenCV</a:t>
            </a:r>
            <a:endParaRPr lang="fr-FR" sz="3600" b="1" dirty="0"/>
          </a:p>
        </p:txBody>
      </p:sp>
      <p:sp>
        <p:nvSpPr>
          <p:cNvPr id="4" name="Rectangle 1"/>
          <p:cNvSpPr>
            <a:spLocks noChangeArrowheads="1"/>
          </p:cNvSpPr>
          <p:nvPr/>
        </p:nvSpPr>
        <p:spPr bwMode="auto">
          <a:xfrm>
            <a:off x="249494" y="1049704"/>
            <a:ext cx="3408106" cy="107721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88888"/>
                </a:solidFill>
                <a:effectLst/>
                <a:latin typeface="inherit"/>
              </a:rPr>
              <a:t># </a:t>
            </a:r>
            <a:r>
              <a:rPr kumimoji="0" lang="fr-FR" altLang="fr-FR" sz="1600" b="0" i="0" u="none" strike="noStrike" cap="none" normalizeH="0" baseline="0" dirty="0" err="1">
                <a:ln>
                  <a:noFill/>
                </a:ln>
                <a:solidFill>
                  <a:srgbClr val="888888"/>
                </a:solidFill>
                <a:effectLst/>
                <a:latin typeface="inherit"/>
              </a:rPr>
              <a:t>Flipping</a:t>
            </a:r>
            <a:r>
              <a:rPr kumimoji="0" lang="fr-FR" altLang="fr-FR" sz="1600" b="0" i="0" u="none" strike="noStrike" cap="none" normalizeH="0" baseline="0" dirty="0">
                <a:ln>
                  <a:noFill/>
                </a:ln>
                <a:solidFill>
                  <a:srgbClr val="888888"/>
                </a:solidFill>
                <a:effectLst/>
                <a:latin typeface="inherit"/>
              </a:rPr>
              <a:t> the image </a:t>
            </a:r>
            <a:r>
              <a:rPr kumimoji="0" lang="fr-FR" altLang="fr-FR" sz="1600" b="0" i="0" u="none" strike="noStrike" cap="none" normalizeH="0" baseline="0" dirty="0" err="1">
                <a:ln>
                  <a:noFill/>
                </a:ln>
                <a:solidFill>
                  <a:srgbClr val="888888"/>
                </a:solidFill>
                <a:effectLst/>
                <a:latin typeface="inherit"/>
              </a:rPr>
              <a:t>around</a:t>
            </a:r>
            <a:r>
              <a:rPr kumimoji="0" lang="fr-FR" altLang="fr-FR" sz="1600" b="0" i="0" u="none" strike="noStrike" cap="none" normalizeH="0" baseline="0" dirty="0">
                <a:ln>
                  <a:noFill/>
                </a:ln>
                <a:solidFill>
                  <a:srgbClr val="888888"/>
                </a:solidFill>
                <a:effectLst/>
                <a:latin typeface="inherit"/>
              </a:rPr>
              <a:t> y-axis</a:t>
            </a:r>
            <a:r>
              <a:rPr kumimoji="0" lang="fr-FR" altLang="fr-FR" sz="1600" b="0" i="0" u="none" strike="noStrike" cap="none" normalizeH="0" baseline="0" dirty="0">
                <a:ln>
                  <a:noFill/>
                </a:ln>
                <a:solidFill>
                  <a:srgbClr val="444444"/>
                </a:solidFill>
                <a:effectLst/>
                <a:latin typeface="inherit"/>
              </a:rPr>
              <a:t> </a:t>
            </a:r>
            <a:r>
              <a:rPr kumimoji="0" lang="fr-FR" altLang="fr-FR" sz="2000" b="0" i="0" u="none" strike="noStrike" cap="none" normalizeH="0" baseline="0" dirty="0" err="1">
                <a:ln>
                  <a:noFill/>
                </a:ln>
                <a:solidFill>
                  <a:srgbClr val="444444"/>
                </a:solidFill>
                <a:effectLst/>
                <a:latin typeface="inherit"/>
              </a:rPr>
              <a:t>flipped</a:t>
            </a:r>
            <a:r>
              <a:rPr kumimoji="0" lang="fr-FR" altLang="fr-FR" sz="2000" b="0" i="0" u="none" strike="noStrike" cap="none" normalizeH="0" baseline="0" dirty="0">
                <a:ln>
                  <a:noFill/>
                </a:ln>
                <a:solidFill>
                  <a:srgbClr val="444444"/>
                </a:solidFill>
                <a:effectLst/>
                <a:latin typeface="inherit"/>
              </a:rPr>
              <a:t> = cv2.flip(</a:t>
            </a:r>
            <a:r>
              <a:rPr kumimoji="0" lang="fr-FR" altLang="fr-FR" sz="2000" b="0" i="0" u="none" strike="noStrike" cap="none" normalizeH="0" baseline="0" dirty="0" err="1">
                <a:ln>
                  <a:noFill/>
                </a:ln>
                <a:solidFill>
                  <a:srgbClr val="444444"/>
                </a:solidFill>
                <a:effectLst/>
                <a:latin typeface="inherit"/>
              </a:rPr>
              <a:t>img</a:t>
            </a:r>
            <a:r>
              <a:rPr kumimoji="0" lang="fr-FR" altLang="fr-FR" sz="2000" b="0" i="0" u="none" strike="noStrike" cap="none" normalizeH="0" baseline="0" dirty="0">
                <a:ln>
                  <a:noFill/>
                </a:ln>
                <a:solidFill>
                  <a:srgbClr val="444444"/>
                </a:solidFill>
                <a:effectLst/>
                <a:latin typeface="inherit"/>
              </a:rPr>
              <a:t>, </a:t>
            </a:r>
            <a:r>
              <a:rPr kumimoji="0" lang="fr-FR" altLang="fr-FR" sz="2000" b="0" i="0" u="none" strike="noStrike" cap="none" normalizeH="0" baseline="0" dirty="0">
                <a:ln>
                  <a:noFill/>
                </a:ln>
                <a:solidFill>
                  <a:srgbClr val="880000"/>
                </a:solidFill>
                <a:effectLst/>
                <a:latin typeface="inherit"/>
              </a:rPr>
              <a:t>1</a:t>
            </a:r>
            <a:r>
              <a:rPr kumimoji="0" lang="fr-FR" altLang="fr-FR" sz="2000" b="0" i="0" u="none" strike="noStrike" cap="none" normalizeH="0" baseline="0" dirty="0">
                <a:ln>
                  <a:noFill/>
                </a:ln>
                <a:solidFill>
                  <a:srgbClr val="444444"/>
                </a:solidFill>
                <a:effectLst/>
                <a:latin typeface="inherit"/>
              </a:rPr>
              <a:t>) cv2_imshow(</a:t>
            </a:r>
            <a:r>
              <a:rPr kumimoji="0" lang="fr-FR" altLang="fr-FR" sz="2000" b="0" i="0" u="none" strike="noStrike" cap="none" normalizeH="0" baseline="0" dirty="0" err="1">
                <a:ln>
                  <a:noFill/>
                </a:ln>
                <a:solidFill>
                  <a:srgbClr val="444444"/>
                </a:solidFill>
                <a:effectLst/>
                <a:latin typeface="inherit"/>
              </a:rPr>
              <a:t>flipped</a:t>
            </a:r>
            <a:r>
              <a:rPr kumimoji="0" lang="fr-FR" altLang="fr-FR" sz="2000" b="0" i="0" u="none" strike="noStrike" cap="none" normalizeH="0" baseline="0" dirty="0">
                <a:ln>
                  <a:noFill/>
                </a:ln>
                <a:solidFill>
                  <a:srgbClr val="444444"/>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rgbClr val="888888"/>
              </a:solidFill>
              <a:effectLst/>
              <a:latin typeface="inherit"/>
            </a:endParaRPr>
          </a:p>
        </p:txBody>
      </p:sp>
      <p:sp>
        <p:nvSpPr>
          <p:cNvPr id="6" name="Rectangle 1"/>
          <p:cNvSpPr>
            <a:spLocks noChangeArrowheads="1"/>
          </p:cNvSpPr>
          <p:nvPr/>
        </p:nvSpPr>
        <p:spPr bwMode="auto">
          <a:xfrm>
            <a:off x="180018" y="2561602"/>
            <a:ext cx="3477582" cy="1015663"/>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88888"/>
                </a:solidFill>
                <a:effectLst/>
                <a:latin typeface="inherit"/>
              </a:rPr>
              <a:t> </a:t>
            </a:r>
            <a:r>
              <a:rPr kumimoji="0" lang="fr-FR" altLang="fr-FR" sz="1600" b="0" i="0" u="none" strike="noStrike" cap="none" normalizeH="0" baseline="0" dirty="0">
                <a:ln>
                  <a:noFill/>
                </a:ln>
                <a:solidFill>
                  <a:srgbClr val="888888"/>
                </a:solidFill>
                <a:effectLst/>
                <a:latin typeface="inherit"/>
              </a:rPr>
              <a:t># </a:t>
            </a:r>
            <a:r>
              <a:rPr kumimoji="0" lang="fr-FR" altLang="fr-FR" sz="1600" b="0" i="0" u="none" strike="noStrike" cap="none" normalizeH="0" baseline="0" dirty="0" err="1">
                <a:ln>
                  <a:noFill/>
                </a:ln>
                <a:solidFill>
                  <a:srgbClr val="888888"/>
                </a:solidFill>
                <a:effectLst/>
                <a:latin typeface="inherit"/>
              </a:rPr>
              <a:t>Flipping</a:t>
            </a:r>
            <a:r>
              <a:rPr kumimoji="0" lang="fr-FR" altLang="fr-FR" sz="1600" b="0" i="0" u="none" strike="noStrike" cap="none" normalizeH="0" baseline="0" dirty="0">
                <a:ln>
                  <a:noFill/>
                </a:ln>
                <a:solidFill>
                  <a:srgbClr val="888888"/>
                </a:solidFill>
                <a:effectLst/>
                <a:latin typeface="inherit"/>
              </a:rPr>
              <a:t> the image </a:t>
            </a:r>
            <a:r>
              <a:rPr kumimoji="0" lang="fr-FR" altLang="fr-FR" sz="1600" b="0" i="0" u="none" strike="noStrike" cap="none" normalizeH="0" baseline="0" dirty="0" err="1">
                <a:ln>
                  <a:noFill/>
                </a:ln>
                <a:solidFill>
                  <a:srgbClr val="888888"/>
                </a:solidFill>
                <a:effectLst/>
                <a:latin typeface="inherit"/>
              </a:rPr>
              <a:t>around</a:t>
            </a:r>
            <a:r>
              <a:rPr kumimoji="0" lang="fr-FR" altLang="fr-FR" sz="1600" b="0" i="0" u="none" strike="noStrike" cap="none" normalizeH="0" baseline="0" dirty="0">
                <a:ln>
                  <a:noFill/>
                </a:ln>
                <a:solidFill>
                  <a:srgbClr val="888888"/>
                </a:solidFill>
                <a:effectLst/>
                <a:latin typeface="inherit"/>
              </a:rPr>
              <a:t> x-axis</a:t>
            </a:r>
            <a:r>
              <a:rPr kumimoji="0" lang="fr-FR" altLang="fr-FR" sz="1600" b="0" i="0" u="none" strike="noStrike" cap="none" normalizeH="0" baseline="0" dirty="0">
                <a:ln>
                  <a:noFill/>
                </a:ln>
                <a:solidFill>
                  <a:srgbClr val="444444"/>
                </a:solidFill>
                <a:effectLst/>
                <a:latin typeface="inherit"/>
              </a:rPr>
              <a:t> </a:t>
            </a:r>
            <a:r>
              <a:rPr kumimoji="0" lang="fr-FR" altLang="fr-FR" b="0" i="0" u="none" strike="noStrike" cap="none" normalizeH="0" baseline="0" dirty="0" err="1">
                <a:ln>
                  <a:noFill/>
                </a:ln>
                <a:solidFill>
                  <a:srgbClr val="444444"/>
                </a:solidFill>
                <a:effectLst/>
                <a:latin typeface="inherit"/>
              </a:rPr>
              <a:t>flipped</a:t>
            </a:r>
            <a:r>
              <a:rPr kumimoji="0" lang="fr-FR" altLang="fr-FR" b="0" i="0" u="none" strike="noStrike" cap="none" normalizeH="0" baseline="0" dirty="0">
                <a:ln>
                  <a:noFill/>
                </a:ln>
                <a:solidFill>
                  <a:srgbClr val="444444"/>
                </a:solidFill>
                <a:effectLst/>
                <a:latin typeface="inherit"/>
              </a:rPr>
              <a:t> = cv2.flip(</a:t>
            </a:r>
            <a:r>
              <a:rPr kumimoji="0" lang="fr-FR" altLang="fr-FR" b="0" i="0" u="none" strike="noStrike" cap="none" normalizeH="0" baseline="0" dirty="0" err="1">
                <a:ln>
                  <a:noFill/>
                </a:ln>
                <a:solidFill>
                  <a:srgbClr val="444444"/>
                </a:solidFill>
                <a:effectLst/>
                <a:latin typeface="inherit"/>
              </a:rPr>
              <a:t>img</a:t>
            </a:r>
            <a:r>
              <a:rPr kumimoji="0" lang="fr-FR" altLang="fr-FR" b="0" i="0" u="none" strike="noStrike" cap="none" normalizeH="0" baseline="0" dirty="0">
                <a:ln>
                  <a:noFill/>
                </a:ln>
                <a:solidFill>
                  <a:srgbClr val="444444"/>
                </a:solidFill>
                <a:effectLst/>
                <a:latin typeface="inherit"/>
              </a:rPr>
              <a:t>, </a:t>
            </a:r>
            <a:r>
              <a:rPr kumimoji="0" lang="fr-FR" altLang="fr-FR" b="0" i="0" u="none" strike="noStrike" cap="none" normalizeH="0" baseline="0" dirty="0">
                <a:ln>
                  <a:noFill/>
                </a:ln>
                <a:solidFill>
                  <a:srgbClr val="880000"/>
                </a:solidFill>
                <a:effectLst/>
                <a:latin typeface="inherit"/>
              </a:rPr>
              <a:t>0</a:t>
            </a:r>
            <a:r>
              <a:rPr kumimoji="0" lang="fr-FR" altLang="fr-FR" b="0" i="0" u="none" strike="noStrike" cap="none" normalizeH="0" baseline="0" dirty="0">
                <a:ln>
                  <a:noFill/>
                </a:ln>
                <a:solidFill>
                  <a:srgbClr val="444444"/>
                </a:solidFill>
                <a:effectLst/>
                <a:latin typeface="inherit"/>
              </a:rPr>
              <a:t>) cv2_imshow(</a:t>
            </a:r>
            <a:r>
              <a:rPr kumimoji="0" lang="fr-FR" altLang="fr-FR" b="0" i="0" u="none" strike="noStrike" cap="none" normalizeH="0" baseline="0" dirty="0" err="1">
                <a:ln>
                  <a:noFill/>
                </a:ln>
                <a:solidFill>
                  <a:srgbClr val="444444"/>
                </a:solidFill>
                <a:effectLst/>
                <a:latin typeface="inherit"/>
              </a:rPr>
              <a:t>flipped</a:t>
            </a:r>
            <a:r>
              <a:rPr kumimoji="0" lang="fr-FR" altLang="fr-FR" b="0" i="0" u="none" strike="noStrike" cap="none" normalizeH="0" baseline="0" dirty="0">
                <a:ln>
                  <a:noFill/>
                </a:ln>
                <a:solidFill>
                  <a:srgbClr val="444444"/>
                </a:solidFill>
                <a:effectLst/>
                <a:latin typeface="inherit"/>
              </a:rPr>
              <a:t>)</a:t>
            </a:r>
            <a:r>
              <a:rPr kumimoji="0" lang="fr-FR" altLang="fr-FR"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400" dirty="0">
              <a:latin typeface="Consolas" panose="020B0609020204030204" pitchFamily="49" charset="0"/>
            </a:endParaRPr>
          </a:p>
        </p:txBody>
      </p:sp>
      <p:sp>
        <p:nvSpPr>
          <p:cNvPr id="7" name="Rectangle 1"/>
          <p:cNvSpPr>
            <a:spLocks noChangeArrowheads="1"/>
          </p:cNvSpPr>
          <p:nvPr/>
        </p:nvSpPr>
        <p:spPr bwMode="auto">
          <a:xfrm>
            <a:off x="193465" y="4477870"/>
            <a:ext cx="3520163" cy="80021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888888"/>
                </a:solidFill>
                <a:effectLst/>
                <a:latin typeface="inherit"/>
              </a:rPr>
              <a:t> </a:t>
            </a:r>
            <a:r>
              <a:rPr lang="fr-FR" altLang="fr-FR" sz="1600" dirty="0">
                <a:solidFill>
                  <a:srgbClr val="888888"/>
                </a:solidFill>
                <a:latin typeface="inherit"/>
              </a:rPr>
              <a:t># </a:t>
            </a:r>
            <a:r>
              <a:rPr lang="fr-FR" altLang="fr-FR" sz="1600" dirty="0" err="1">
                <a:solidFill>
                  <a:srgbClr val="888888"/>
                </a:solidFill>
                <a:latin typeface="inherit"/>
              </a:rPr>
              <a:t>Flipping</a:t>
            </a:r>
            <a:r>
              <a:rPr lang="fr-FR" altLang="fr-FR" sz="1600" dirty="0">
                <a:solidFill>
                  <a:srgbClr val="888888"/>
                </a:solidFill>
                <a:latin typeface="inherit"/>
              </a:rPr>
              <a:t> the image </a:t>
            </a:r>
            <a:r>
              <a:rPr lang="fr-FR" altLang="fr-FR" sz="1600" dirty="0" err="1">
                <a:solidFill>
                  <a:srgbClr val="888888"/>
                </a:solidFill>
                <a:latin typeface="inherit"/>
              </a:rPr>
              <a:t>around</a:t>
            </a:r>
            <a:r>
              <a:rPr lang="fr-FR" altLang="fr-FR" sz="1600" dirty="0">
                <a:solidFill>
                  <a:srgbClr val="888888"/>
                </a:solidFill>
                <a:latin typeface="inherit"/>
              </a:rPr>
              <a:t> </a:t>
            </a:r>
            <a:r>
              <a:rPr lang="fr-FR" altLang="fr-FR" sz="1600" dirty="0" err="1">
                <a:solidFill>
                  <a:srgbClr val="888888"/>
                </a:solidFill>
                <a:latin typeface="inherit"/>
              </a:rPr>
              <a:t>both</a:t>
            </a:r>
            <a:r>
              <a:rPr lang="fr-FR" altLang="fr-FR" sz="1600" dirty="0">
                <a:solidFill>
                  <a:srgbClr val="888888"/>
                </a:solidFill>
                <a:latin typeface="inherit"/>
              </a:rPr>
              <a:t> axes </a:t>
            </a:r>
            <a:r>
              <a:rPr lang="fr-FR" altLang="fr-FR" dirty="0" err="1">
                <a:solidFill>
                  <a:srgbClr val="444444"/>
                </a:solidFill>
                <a:latin typeface="inherit"/>
              </a:rPr>
              <a:t>flipped</a:t>
            </a:r>
            <a:r>
              <a:rPr lang="fr-FR" altLang="fr-FR" dirty="0">
                <a:solidFill>
                  <a:srgbClr val="444444"/>
                </a:solidFill>
                <a:latin typeface="inherit"/>
              </a:rPr>
              <a:t> = cv2.flip(</a:t>
            </a:r>
            <a:r>
              <a:rPr lang="fr-FR" altLang="fr-FR" dirty="0" err="1">
                <a:solidFill>
                  <a:srgbClr val="444444"/>
                </a:solidFill>
                <a:latin typeface="inherit"/>
              </a:rPr>
              <a:t>img</a:t>
            </a:r>
            <a:r>
              <a:rPr lang="fr-FR" altLang="fr-FR" dirty="0">
                <a:solidFill>
                  <a:srgbClr val="444444"/>
                </a:solidFill>
                <a:latin typeface="inherit"/>
              </a:rPr>
              <a:t>, -1) cv2_imshow(</a:t>
            </a:r>
            <a:r>
              <a:rPr lang="fr-FR" altLang="fr-FR" dirty="0" err="1">
                <a:solidFill>
                  <a:srgbClr val="444444"/>
                </a:solidFill>
                <a:latin typeface="inherit"/>
              </a:rPr>
              <a:t>flipped</a:t>
            </a:r>
            <a:r>
              <a:rPr lang="fr-FR" altLang="fr-FR" dirty="0">
                <a:solidFill>
                  <a:srgbClr val="444444"/>
                </a:solidFill>
                <a:latin typeface="inherit"/>
              </a:rPr>
              <a:t>) </a:t>
            </a:r>
          </a:p>
        </p:txBody>
      </p:sp>
      <p:pic>
        <p:nvPicPr>
          <p:cNvPr id="22532" name="Picture 4" descr="https://media5.datahacker.rs/2020/05/Picture4-1024x971.jpg"/>
          <p:cNvPicPr>
            <a:picLocks noChangeAspect="1" noChangeArrowheads="1"/>
          </p:cNvPicPr>
          <p:nvPr/>
        </p:nvPicPr>
        <p:blipFill rotWithShape="1">
          <a:blip r:embed="rId2">
            <a:extLst>
              <a:ext uri="{28A0092B-C50C-407E-A947-70E740481C1C}">
                <a14:useLocalDpi xmlns:a14="http://schemas.microsoft.com/office/drawing/2010/main" val="0"/>
              </a:ext>
            </a:extLst>
          </a:blip>
          <a:srcRect l="2170" t="6360"/>
          <a:stretch/>
        </p:blipFill>
        <p:spPr bwMode="auto">
          <a:xfrm>
            <a:off x="5387380" y="1197135"/>
            <a:ext cx="5571973" cy="505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9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WordArt 7"/>
          <p:cNvSpPr>
            <a:spLocks noChangeArrowheads="1" noChangeShapeType="1" noTextEdit="1"/>
          </p:cNvSpPr>
          <p:nvPr/>
        </p:nvSpPr>
        <p:spPr bwMode="auto">
          <a:xfrm>
            <a:off x="7483475" y="315913"/>
            <a:ext cx="2647950" cy="304800"/>
          </a:xfrm>
          <a:prstGeom prst="rect">
            <a:avLst/>
          </a:prstGeom>
        </p:spPr>
        <p:txBody>
          <a:bodyPr wrap="none" fromWordArt="1">
            <a:prstTxWarp prst="textPlain">
              <a:avLst>
                <a:gd name="adj" fmla="val 50000"/>
              </a:avLst>
            </a:prstTxWarp>
          </a:bodyPr>
          <a:lstStyle/>
          <a:p>
            <a:pPr algn="ctr"/>
            <a:r>
              <a:rPr lang="fr-FR" sz="20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Numérisation</a:t>
            </a:r>
          </a:p>
        </p:txBody>
      </p:sp>
      <p:pic>
        <p:nvPicPr>
          <p:cNvPr id="4105" name="Picture 9" descr="AvionX"/>
          <p:cNvPicPr>
            <a:picLocks noChangeAspect="1" noChangeArrowheads="1"/>
          </p:cNvPicPr>
          <p:nvPr/>
        </p:nvPicPr>
        <p:blipFill>
          <a:blip r:embed="rId3"/>
          <a:srcRect/>
          <a:stretch>
            <a:fillRect/>
          </a:stretch>
        </p:blipFill>
        <p:spPr bwMode="auto">
          <a:xfrm>
            <a:off x="2941638" y="600075"/>
            <a:ext cx="3486150" cy="2425700"/>
          </a:xfrm>
          <a:prstGeom prst="rect">
            <a:avLst/>
          </a:prstGeom>
          <a:noFill/>
        </p:spPr>
      </p:pic>
      <p:grpSp>
        <p:nvGrpSpPr>
          <p:cNvPr id="2" name="Group 547"/>
          <p:cNvGrpSpPr>
            <a:grpSpLocks/>
          </p:cNvGrpSpPr>
          <p:nvPr/>
        </p:nvGrpSpPr>
        <p:grpSpPr bwMode="auto">
          <a:xfrm>
            <a:off x="7429501" y="5607050"/>
            <a:ext cx="2316163" cy="1003300"/>
            <a:chOff x="3708" y="3460"/>
            <a:chExt cx="1459" cy="632"/>
          </a:xfrm>
        </p:grpSpPr>
        <p:sp>
          <p:nvSpPr>
            <p:cNvPr id="4595" name="AutoShape 499"/>
            <p:cNvSpPr>
              <a:spLocks noChangeArrowheads="1"/>
            </p:cNvSpPr>
            <p:nvPr/>
          </p:nvSpPr>
          <p:spPr bwMode="auto">
            <a:xfrm>
              <a:off x="4264" y="3460"/>
              <a:ext cx="903" cy="632"/>
            </a:xfrm>
            <a:prstGeom prst="can">
              <a:avLst>
                <a:gd name="adj" fmla="val 25000"/>
              </a:avLst>
            </a:prstGeom>
            <a:gradFill rotWithShape="0">
              <a:gsLst>
                <a:gs pos="0">
                  <a:srgbClr val="6699FF">
                    <a:gamma/>
                    <a:shade val="46275"/>
                    <a:invGamma/>
                  </a:srgbClr>
                </a:gs>
                <a:gs pos="50000">
                  <a:srgbClr val="6699FF"/>
                </a:gs>
                <a:gs pos="100000">
                  <a:srgbClr val="6699FF">
                    <a:gamma/>
                    <a:shade val="46275"/>
                    <a:invGamma/>
                  </a:srgbClr>
                </a:gs>
              </a:gsLst>
              <a:lin ang="0" scaled="1"/>
            </a:gradFill>
            <a:ln w="9525">
              <a:solidFill>
                <a:schemeClr val="tx1"/>
              </a:solidFill>
              <a:round/>
              <a:headEnd/>
              <a:tailEnd/>
            </a:ln>
            <a:effectLst/>
          </p:spPr>
          <p:txBody>
            <a:bodyPr wrap="none" anchor="ctr"/>
            <a:lstStyle/>
            <a:p>
              <a:endParaRPr lang="fr-FR"/>
            </a:p>
          </p:txBody>
        </p:sp>
        <p:sp>
          <p:nvSpPr>
            <p:cNvPr id="4565" name="Line 469"/>
            <p:cNvSpPr>
              <a:spLocks noChangeShapeType="1"/>
            </p:cNvSpPr>
            <p:nvPr/>
          </p:nvSpPr>
          <p:spPr bwMode="auto">
            <a:xfrm>
              <a:off x="3708" y="3828"/>
              <a:ext cx="530" cy="12"/>
            </a:xfrm>
            <a:prstGeom prst="line">
              <a:avLst/>
            </a:prstGeom>
            <a:noFill/>
            <a:ln w="76200">
              <a:solidFill>
                <a:srgbClr val="FF3300"/>
              </a:solidFill>
              <a:round/>
              <a:headEnd/>
              <a:tailEnd type="triangle" w="med" len="med"/>
            </a:ln>
            <a:effectLst/>
          </p:spPr>
          <p:txBody>
            <a:bodyPr wrap="none" anchor="ctr"/>
            <a:lstStyle/>
            <a:p>
              <a:endParaRPr lang="fr-FR"/>
            </a:p>
          </p:txBody>
        </p:sp>
        <p:sp>
          <p:nvSpPr>
            <p:cNvPr id="4564" name="Text Box 468"/>
            <p:cNvSpPr txBox="1">
              <a:spLocks noChangeArrowheads="1"/>
            </p:cNvSpPr>
            <p:nvPr/>
          </p:nvSpPr>
          <p:spPr bwMode="auto">
            <a:xfrm>
              <a:off x="4416" y="3696"/>
              <a:ext cx="648" cy="231"/>
            </a:xfrm>
            <a:prstGeom prst="rect">
              <a:avLst/>
            </a:prstGeom>
            <a:noFill/>
            <a:ln w="9525">
              <a:noFill/>
              <a:miter lim="800000"/>
              <a:headEnd/>
              <a:tailEnd/>
            </a:ln>
            <a:effectLst/>
          </p:spPr>
          <p:txBody>
            <a:bodyPr>
              <a:spAutoFit/>
            </a:bodyPr>
            <a:lstStyle/>
            <a:p>
              <a:pPr>
                <a:spcBef>
                  <a:spcPct val="50000"/>
                </a:spcBef>
              </a:pPr>
              <a:r>
                <a:rPr lang="fr-FR" altLang="zh-CN" b="1">
                  <a:solidFill>
                    <a:srgbClr val="FF3300"/>
                  </a:solidFill>
                  <a:ea typeface="宋体" charset="-122"/>
                </a:rPr>
                <a:t>stockage</a:t>
              </a:r>
              <a:endParaRPr lang="fr-FR" altLang="zh-CN" sz="1600">
                <a:ea typeface="宋体" charset="-122"/>
              </a:endParaRPr>
            </a:p>
          </p:txBody>
        </p:sp>
      </p:grpSp>
      <p:grpSp>
        <p:nvGrpSpPr>
          <p:cNvPr id="3" name="Group 557"/>
          <p:cNvGrpSpPr>
            <a:grpSpLocks/>
          </p:cNvGrpSpPr>
          <p:nvPr/>
        </p:nvGrpSpPr>
        <p:grpSpPr bwMode="auto">
          <a:xfrm>
            <a:off x="7081838" y="1104900"/>
            <a:ext cx="3014662" cy="4622800"/>
            <a:chOff x="3501" y="696"/>
            <a:chExt cx="1899" cy="2912"/>
          </a:xfrm>
        </p:grpSpPr>
        <p:sp>
          <p:nvSpPr>
            <p:cNvPr id="4580" name="Text Box 484"/>
            <p:cNvSpPr txBox="1">
              <a:spLocks noChangeArrowheads="1"/>
            </p:cNvSpPr>
            <p:nvPr/>
          </p:nvSpPr>
          <p:spPr bwMode="auto">
            <a:xfrm>
              <a:off x="4264" y="696"/>
              <a:ext cx="848" cy="212"/>
            </a:xfrm>
            <a:prstGeom prst="rect">
              <a:avLst/>
            </a:prstGeom>
            <a:noFill/>
            <a:ln w="9525">
              <a:noFill/>
              <a:miter lim="800000"/>
              <a:headEnd/>
              <a:tailEnd/>
            </a:ln>
            <a:effectLst/>
          </p:spPr>
          <p:txBody>
            <a:bodyPr>
              <a:spAutoFit/>
            </a:bodyPr>
            <a:lstStyle/>
            <a:p>
              <a:pPr>
                <a:spcBef>
                  <a:spcPct val="50000"/>
                </a:spcBef>
              </a:pPr>
              <a:r>
                <a:rPr lang="fr-FR" altLang="zh-CN" sz="1600" b="1">
                  <a:solidFill>
                    <a:srgbClr val="FF3300"/>
                  </a:solidFill>
                  <a:ea typeface="宋体" charset="-122"/>
                </a:rPr>
                <a:t>visualisation</a:t>
              </a:r>
              <a:endParaRPr lang="fr-FR" altLang="zh-CN" sz="1600" b="1">
                <a:ea typeface="宋体" charset="-122"/>
              </a:endParaRPr>
            </a:p>
          </p:txBody>
        </p:sp>
        <p:grpSp>
          <p:nvGrpSpPr>
            <p:cNvPr id="4" name="Group 556"/>
            <p:cNvGrpSpPr>
              <a:grpSpLocks/>
            </p:cNvGrpSpPr>
            <p:nvPr/>
          </p:nvGrpSpPr>
          <p:grpSpPr bwMode="auto">
            <a:xfrm>
              <a:off x="3501" y="947"/>
              <a:ext cx="1899" cy="2661"/>
              <a:chOff x="3501" y="947"/>
              <a:chExt cx="1899" cy="2661"/>
            </a:xfrm>
          </p:grpSpPr>
          <p:grpSp>
            <p:nvGrpSpPr>
              <p:cNvPr id="5" name="Group 352"/>
              <p:cNvGrpSpPr>
                <a:grpSpLocks/>
              </p:cNvGrpSpPr>
              <p:nvPr/>
            </p:nvGrpSpPr>
            <p:grpSpPr bwMode="auto">
              <a:xfrm>
                <a:off x="3997" y="964"/>
                <a:ext cx="1403" cy="1478"/>
                <a:chOff x="4003" y="964"/>
                <a:chExt cx="1403" cy="1478"/>
              </a:xfrm>
            </p:grpSpPr>
            <p:sp>
              <p:nvSpPr>
                <p:cNvPr id="4449" name="Rectangle 353"/>
                <p:cNvSpPr>
                  <a:spLocks noChangeArrowheads="1"/>
                </p:cNvSpPr>
                <p:nvPr/>
              </p:nvSpPr>
              <p:spPr bwMode="auto">
                <a:xfrm>
                  <a:off x="4003" y="1702"/>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50" name="Rectangle 354"/>
                <p:cNvSpPr>
                  <a:spLocks noChangeArrowheads="1"/>
                </p:cNvSpPr>
                <p:nvPr/>
              </p:nvSpPr>
              <p:spPr bwMode="auto">
                <a:xfrm>
                  <a:off x="4143" y="1702"/>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51" name="Rectangle 355"/>
                <p:cNvSpPr>
                  <a:spLocks noChangeArrowheads="1"/>
                </p:cNvSpPr>
                <p:nvPr/>
              </p:nvSpPr>
              <p:spPr bwMode="auto">
                <a:xfrm>
                  <a:off x="4003" y="1850"/>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52" name="Rectangle 356"/>
                <p:cNvSpPr>
                  <a:spLocks noChangeArrowheads="1"/>
                </p:cNvSpPr>
                <p:nvPr/>
              </p:nvSpPr>
              <p:spPr bwMode="auto">
                <a:xfrm>
                  <a:off x="4143" y="1850"/>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453" name="Rectangle 357"/>
                <p:cNvSpPr>
                  <a:spLocks noChangeArrowheads="1"/>
                </p:cNvSpPr>
                <p:nvPr/>
              </p:nvSpPr>
              <p:spPr bwMode="auto">
                <a:xfrm>
                  <a:off x="4003" y="1998"/>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54" name="Rectangle 358"/>
                <p:cNvSpPr>
                  <a:spLocks noChangeArrowheads="1"/>
                </p:cNvSpPr>
                <p:nvPr/>
              </p:nvSpPr>
              <p:spPr bwMode="auto">
                <a:xfrm>
                  <a:off x="4283" y="1702"/>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55" name="Rectangle 359"/>
                <p:cNvSpPr>
                  <a:spLocks noChangeArrowheads="1"/>
                </p:cNvSpPr>
                <p:nvPr/>
              </p:nvSpPr>
              <p:spPr bwMode="auto">
                <a:xfrm>
                  <a:off x="4283" y="1850"/>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56" name="Rectangle 360"/>
                <p:cNvSpPr>
                  <a:spLocks noChangeArrowheads="1"/>
                </p:cNvSpPr>
                <p:nvPr/>
              </p:nvSpPr>
              <p:spPr bwMode="auto">
                <a:xfrm>
                  <a:off x="4143" y="1998"/>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57" name="Rectangle 361"/>
                <p:cNvSpPr>
                  <a:spLocks noChangeArrowheads="1"/>
                </p:cNvSpPr>
                <p:nvPr/>
              </p:nvSpPr>
              <p:spPr bwMode="auto">
                <a:xfrm>
                  <a:off x="4283" y="1998"/>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458" name="Rectangle 362"/>
                <p:cNvSpPr>
                  <a:spLocks noChangeArrowheads="1"/>
                </p:cNvSpPr>
                <p:nvPr/>
              </p:nvSpPr>
              <p:spPr bwMode="auto">
                <a:xfrm>
                  <a:off x="4423" y="1702"/>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459" name="Rectangle 363"/>
                <p:cNvSpPr>
                  <a:spLocks noChangeArrowheads="1"/>
                </p:cNvSpPr>
                <p:nvPr/>
              </p:nvSpPr>
              <p:spPr bwMode="auto">
                <a:xfrm>
                  <a:off x="4563" y="1702"/>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60" name="Rectangle 364"/>
                <p:cNvSpPr>
                  <a:spLocks noChangeArrowheads="1"/>
                </p:cNvSpPr>
                <p:nvPr/>
              </p:nvSpPr>
              <p:spPr bwMode="auto">
                <a:xfrm>
                  <a:off x="4423" y="1850"/>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61" name="Rectangle 365"/>
                <p:cNvSpPr>
                  <a:spLocks noChangeArrowheads="1"/>
                </p:cNvSpPr>
                <p:nvPr/>
              </p:nvSpPr>
              <p:spPr bwMode="auto">
                <a:xfrm>
                  <a:off x="4563" y="1850"/>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462" name="Rectangle 366"/>
                <p:cNvSpPr>
                  <a:spLocks noChangeArrowheads="1"/>
                </p:cNvSpPr>
                <p:nvPr/>
              </p:nvSpPr>
              <p:spPr bwMode="auto">
                <a:xfrm>
                  <a:off x="4423" y="1998"/>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63" name="Rectangle 367"/>
                <p:cNvSpPr>
                  <a:spLocks noChangeArrowheads="1"/>
                </p:cNvSpPr>
                <p:nvPr/>
              </p:nvSpPr>
              <p:spPr bwMode="auto">
                <a:xfrm>
                  <a:off x="4563" y="1998"/>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64" name="Rectangle 368"/>
                <p:cNvSpPr>
                  <a:spLocks noChangeArrowheads="1"/>
                </p:cNvSpPr>
                <p:nvPr/>
              </p:nvSpPr>
              <p:spPr bwMode="auto">
                <a:xfrm>
                  <a:off x="4003" y="2146"/>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65" name="Rectangle 369"/>
                <p:cNvSpPr>
                  <a:spLocks noChangeArrowheads="1"/>
                </p:cNvSpPr>
                <p:nvPr/>
              </p:nvSpPr>
              <p:spPr bwMode="auto">
                <a:xfrm>
                  <a:off x="4143" y="2146"/>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66" name="Rectangle 370"/>
                <p:cNvSpPr>
                  <a:spLocks noChangeArrowheads="1"/>
                </p:cNvSpPr>
                <p:nvPr/>
              </p:nvSpPr>
              <p:spPr bwMode="auto">
                <a:xfrm>
                  <a:off x="4003" y="2294"/>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67" name="Rectangle 371"/>
                <p:cNvSpPr>
                  <a:spLocks noChangeArrowheads="1"/>
                </p:cNvSpPr>
                <p:nvPr/>
              </p:nvSpPr>
              <p:spPr bwMode="auto">
                <a:xfrm>
                  <a:off x="4143" y="2294"/>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68" name="Rectangle 372"/>
                <p:cNvSpPr>
                  <a:spLocks noChangeArrowheads="1"/>
                </p:cNvSpPr>
                <p:nvPr/>
              </p:nvSpPr>
              <p:spPr bwMode="auto">
                <a:xfrm>
                  <a:off x="4283" y="2146"/>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69" name="Rectangle 373"/>
                <p:cNvSpPr>
                  <a:spLocks noChangeArrowheads="1"/>
                </p:cNvSpPr>
                <p:nvPr/>
              </p:nvSpPr>
              <p:spPr bwMode="auto">
                <a:xfrm>
                  <a:off x="4283" y="2294"/>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70" name="Rectangle 374"/>
                <p:cNvSpPr>
                  <a:spLocks noChangeArrowheads="1"/>
                </p:cNvSpPr>
                <p:nvPr/>
              </p:nvSpPr>
              <p:spPr bwMode="auto">
                <a:xfrm>
                  <a:off x="4423" y="2146"/>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71" name="Rectangle 375"/>
                <p:cNvSpPr>
                  <a:spLocks noChangeArrowheads="1"/>
                </p:cNvSpPr>
                <p:nvPr/>
              </p:nvSpPr>
              <p:spPr bwMode="auto">
                <a:xfrm>
                  <a:off x="4563" y="2146"/>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472" name="Rectangle 376"/>
                <p:cNvSpPr>
                  <a:spLocks noChangeArrowheads="1"/>
                </p:cNvSpPr>
                <p:nvPr/>
              </p:nvSpPr>
              <p:spPr bwMode="auto">
                <a:xfrm>
                  <a:off x="4423" y="2294"/>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73" name="Rectangle 377"/>
                <p:cNvSpPr>
                  <a:spLocks noChangeArrowheads="1"/>
                </p:cNvSpPr>
                <p:nvPr/>
              </p:nvSpPr>
              <p:spPr bwMode="auto">
                <a:xfrm>
                  <a:off x="4563" y="2294"/>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74" name="Rectangle 378"/>
                <p:cNvSpPr>
                  <a:spLocks noChangeArrowheads="1"/>
                </p:cNvSpPr>
                <p:nvPr/>
              </p:nvSpPr>
              <p:spPr bwMode="auto">
                <a:xfrm>
                  <a:off x="4705" y="1702"/>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75" name="Rectangle 379"/>
                <p:cNvSpPr>
                  <a:spLocks noChangeArrowheads="1"/>
                </p:cNvSpPr>
                <p:nvPr/>
              </p:nvSpPr>
              <p:spPr bwMode="auto">
                <a:xfrm>
                  <a:off x="4845" y="1702"/>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476" name="Rectangle 380"/>
                <p:cNvSpPr>
                  <a:spLocks noChangeArrowheads="1"/>
                </p:cNvSpPr>
                <p:nvPr/>
              </p:nvSpPr>
              <p:spPr bwMode="auto">
                <a:xfrm>
                  <a:off x="4705" y="1850"/>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77" name="Rectangle 381"/>
                <p:cNvSpPr>
                  <a:spLocks noChangeArrowheads="1"/>
                </p:cNvSpPr>
                <p:nvPr/>
              </p:nvSpPr>
              <p:spPr bwMode="auto">
                <a:xfrm>
                  <a:off x="4845" y="1850"/>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78" name="Rectangle 382"/>
                <p:cNvSpPr>
                  <a:spLocks noChangeArrowheads="1"/>
                </p:cNvSpPr>
                <p:nvPr/>
              </p:nvSpPr>
              <p:spPr bwMode="auto">
                <a:xfrm>
                  <a:off x="4705" y="1998"/>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479" name="Rectangle 383"/>
                <p:cNvSpPr>
                  <a:spLocks noChangeArrowheads="1"/>
                </p:cNvSpPr>
                <p:nvPr/>
              </p:nvSpPr>
              <p:spPr bwMode="auto">
                <a:xfrm>
                  <a:off x="4985" y="1702"/>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480" name="Rectangle 384"/>
                <p:cNvSpPr>
                  <a:spLocks noChangeArrowheads="1"/>
                </p:cNvSpPr>
                <p:nvPr/>
              </p:nvSpPr>
              <p:spPr bwMode="auto">
                <a:xfrm>
                  <a:off x="4985" y="1850"/>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81" name="Rectangle 385"/>
                <p:cNvSpPr>
                  <a:spLocks noChangeArrowheads="1"/>
                </p:cNvSpPr>
                <p:nvPr/>
              </p:nvSpPr>
              <p:spPr bwMode="auto">
                <a:xfrm>
                  <a:off x="4845" y="1998"/>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482" name="Rectangle 386"/>
                <p:cNvSpPr>
                  <a:spLocks noChangeArrowheads="1"/>
                </p:cNvSpPr>
                <p:nvPr/>
              </p:nvSpPr>
              <p:spPr bwMode="auto">
                <a:xfrm>
                  <a:off x="4985" y="1998"/>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483" name="Rectangle 387"/>
                <p:cNvSpPr>
                  <a:spLocks noChangeArrowheads="1"/>
                </p:cNvSpPr>
                <p:nvPr/>
              </p:nvSpPr>
              <p:spPr bwMode="auto">
                <a:xfrm>
                  <a:off x="5125" y="1702"/>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484" name="Rectangle 388"/>
                <p:cNvSpPr>
                  <a:spLocks noChangeArrowheads="1"/>
                </p:cNvSpPr>
                <p:nvPr/>
              </p:nvSpPr>
              <p:spPr bwMode="auto">
                <a:xfrm>
                  <a:off x="5265" y="1702"/>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485" name="Rectangle 389"/>
                <p:cNvSpPr>
                  <a:spLocks noChangeArrowheads="1"/>
                </p:cNvSpPr>
                <p:nvPr/>
              </p:nvSpPr>
              <p:spPr bwMode="auto">
                <a:xfrm>
                  <a:off x="5125" y="1850"/>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486" name="Rectangle 390"/>
                <p:cNvSpPr>
                  <a:spLocks noChangeArrowheads="1"/>
                </p:cNvSpPr>
                <p:nvPr/>
              </p:nvSpPr>
              <p:spPr bwMode="auto">
                <a:xfrm>
                  <a:off x="5265" y="1850"/>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87" name="Rectangle 391"/>
                <p:cNvSpPr>
                  <a:spLocks noChangeArrowheads="1"/>
                </p:cNvSpPr>
                <p:nvPr/>
              </p:nvSpPr>
              <p:spPr bwMode="auto">
                <a:xfrm>
                  <a:off x="5125" y="1998"/>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88" name="Rectangle 392"/>
                <p:cNvSpPr>
                  <a:spLocks noChangeArrowheads="1"/>
                </p:cNvSpPr>
                <p:nvPr/>
              </p:nvSpPr>
              <p:spPr bwMode="auto">
                <a:xfrm>
                  <a:off x="5265" y="1998"/>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489" name="Rectangle 393"/>
                <p:cNvSpPr>
                  <a:spLocks noChangeArrowheads="1"/>
                </p:cNvSpPr>
                <p:nvPr/>
              </p:nvSpPr>
              <p:spPr bwMode="auto">
                <a:xfrm>
                  <a:off x="4705" y="2146"/>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90" name="Rectangle 394"/>
                <p:cNvSpPr>
                  <a:spLocks noChangeArrowheads="1"/>
                </p:cNvSpPr>
                <p:nvPr/>
              </p:nvSpPr>
              <p:spPr bwMode="auto">
                <a:xfrm>
                  <a:off x="4845" y="2146"/>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491" name="Rectangle 395"/>
                <p:cNvSpPr>
                  <a:spLocks noChangeArrowheads="1"/>
                </p:cNvSpPr>
                <p:nvPr/>
              </p:nvSpPr>
              <p:spPr bwMode="auto">
                <a:xfrm>
                  <a:off x="4705" y="2294"/>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492" name="Rectangle 396"/>
                <p:cNvSpPr>
                  <a:spLocks noChangeArrowheads="1"/>
                </p:cNvSpPr>
                <p:nvPr/>
              </p:nvSpPr>
              <p:spPr bwMode="auto">
                <a:xfrm>
                  <a:off x="4845" y="2294"/>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93" name="Rectangle 397"/>
                <p:cNvSpPr>
                  <a:spLocks noChangeArrowheads="1"/>
                </p:cNvSpPr>
                <p:nvPr/>
              </p:nvSpPr>
              <p:spPr bwMode="auto">
                <a:xfrm>
                  <a:off x="4985" y="2146"/>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494" name="Rectangle 398"/>
                <p:cNvSpPr>
                  <a:spLocks noChangeArrowheads="1"/>
                </p:cNvSpPr>
                <p:nvPr/>
              </p:nvSpPr>
              <p:spPr bwMode="auto">
                <a:xfrm>
                  <a:off x="4985" y="2294"/>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495" name="Rectangle 399"/>
                <p:cNvSpPr>
                  <a:spLocks noChangeArrowheads="1"/>
                </p:cNvSpPr>
                <p:nvPr/>
              </p:nvSpPr>
              <p:spPr bwMode="auto">
                <a:xfrm>
                  <a:off x="5125" y="2146"/>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496" name="Rectangle 400"/>
                <p:cNvSpPr>
                  <a:spLocks noChangeArrowheads="1"/>
                </p:cNvSpPr>
                <p:nvPr/>
              </p:nvSpPr>
              <p:spPr bwMode="auto">
                <a:xfrm>
                  <a:off x="5265" y="2146"/>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497" name="Rectangle 401"/>
                <p:cNvSpPr>
                  <a:spLocks noChangeArrowheads="1"/>
                </p:cNvSpPr>
                <p:nvPr/>
              </p:nvSpPr>
              <p:spPr bwMode="auto">
                <a:xfrm>
                  <a:off x="5125" y="2294"/>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98" name="Rectangle 402"/>
                <p:cNvSpPr>
                  <a:spLocks noChangeArrowheads="1"/>
                </p:cNvSpPr>
                <p:nvPr/>
              </p:nvSpPr>
              <p:spPr bwMode="auto">
                <a:xfrm>
                  <a:off x="5265" y="2294"/>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499" name="Rectangle 403"/>
                <p:cNvSpPr>
                  <a:spLocks noChangeArrowheads="1"/>
                </p:cNvSpPr>
                <p:nvPr/>
              </p:nvSpPr>
              <p:spPr bwMode="auto">
                <a:xfrm>
                  <a:off x="4003" y="964"/>
                  <a:ext cx="141" cy="148"/>
                </a:xfrm>
                <a:prstGeom prst="rect">
                  <a:avLst/>
                </a:prstGeom>
                <a:solidFill>
                  <a:schemeClr val="tx2"/>
                </a:solidFill>
                <a:ln w="9525">
                  <a:noFill/>
                  <a:miter lim="800000"/>
                  <a:headEnd/>
                  <a:tailEnd/>
                </a:ln>
                <a:effectLst/>
              </p:spPr>
              <p:txBody>
                <a:bodyPr wrap="none" anchor="ctr"/>
                <a:lstStyle/>
                <a:p>
                  <a:endParaRPr lang="fr-FR"/>
                </a:p>
              </p:txBody>
            </p:sp>
            <p:sp>
              <p:nvSpPr>
                <p:cNvPr id="4500" name="Rectangle 404"/>
                <p:cNvSpPr>
                  <a:spLocks noChangeArrowheads="1"/>
                </p:cNvSpPr>
                <p:nvPr/>
              </p:nvSpPr>
              <p:spPr bwMode="auto">
                <a:xfrm>
                  <a:off x="4143" y="964"/>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01" name="Rectangle 405"/>
                <p:cNvSpPr>
                  <a:spLocks noChangeArrowheads="1"/>
                </p:cNvSpPr>
                <p:nvPr/>
              </p:nvSpPr>
              <p:spPr bwMode="auto">
                <a:xfrm>
                  <a:off x="4003" y="1112"/>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502" name="Rectangle 406"/>
                <p:cNvSpPr>
                  <a:spLocks noChangeArrowheads="1"/>
                </p:cNvSpPr>
                <p:nvPr/>
              </p:nvSpPr>
              <p:spPr bwMode="auto">
                <a:xfrm>
                  <a:off x="4143" y="1112"/>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03" name="Rectangle 407"/>
                <p:cNvSpPr>
                  <a:spLocks noChangeArrowheads="1"/>
                </p:cNvSpPr>
                <p:nvPr/>
              </p:nvSpPr>
              <p:spPr bwMode="auto">
                <a:xfrm>
                  <a:off x="4003" y="1260"/>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04" name="Rectangle 408"/>
                <p:cNvSpPr>
                  <a:spLocks noChangeArrowheads="1"/>
                </p:cNvSpPr>
                <p:nvPr/>
              </p:nvSpPr>
              <p:spPr bwMode="auto">
                <a:xfrm>
                  <a:off x="4283" y="964"/>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505" name="Rectangle 409"/>
                <p:cNvSpPr>
                  <a:spLocks noChangeArrowheads="1"/>
                </p:cNvSpPr>
                <p:nvPr/>
              </p:nvSpPr>
              <p:spPr bwMode="auto">
                <a:xfrm>
                  <a:off x="4283" y="1112"/>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506" name="Rectangle 410"/>
                <p:cNvSpPr>
                  <a:spLocks noChangeArrowheads="1"/>
                </p:cNvSpPr>
                <p:nvPr/>
              </p:nvSpPr>
              <p:spPr bwMode="auto">
                <a:xfrm>
                  <a:off x="4143" y="1260"/>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07" name="Rectangle 411"/>
                <p:cNvSpPr>
                  <a:spLocks noChangeArrowheads="1"/>
                </p:cNvSpPr>
                <p:nvPr/>
              </p:nvSpPr>
              <p:spPr bwMode="auto">
                <a:xfrm>
                  <a:off x="4283" y="1260"/>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508" name="Rectangle 412"/>
                <p:cNvSpPr>
                  <a:spLocks noChangeArrowheads="1"/>
                </p:cNvSpPr>
                <p:nvPr/>
              </p:nvSpPr>
              <p:spPr bwMode="auto">
                <a:xfrm>
                  <a:off x="4423" y="964"/>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09" name="Rectangle 413"/>
                <p:cNvSpPr>
                  <a:spLocks noChangeArrowheads="1"/>
                </p:cNvSpPr>
                <p:nvPr/>
              </p:nvSpPr>
              <p:spPr bwMode="auto">
                <a:xfrm>
                  <a:off x="4563" y="964"/>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10" name="Rectangle 414"/>
                <p:cNvSpPr>
                  <a:spLocks noChangeArrowheads="1"/>
                </p:cNvSpPr>
                <p:nvPr/>
              </p:nvSpPr>
              <p:spPr bwMode="auto">
                <a:xfrm>
                  <a:off x="4423" y="1112"/>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511" name="Rectangle 415"/>
                <p:cNvSpPr>
                  <a:spLocks noChangeArrowheads="1"/>
                </p:cNvSpPr>
                <p:nvPr/>
              </p:nvSpPr>
              <p:spPr bwMode="auto">
                <a:xfrm>
                  <a:off x="4563" y="1112"/>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12" name="Rectangle 416"/>
                <p:cNvSpPr>
                  <a:spLocks noChangeArrowheads="1"/>
                </p:cNvSpPr>
                <p:nvPr/>
              </p:nvSpPr>
              <p:spPr bwMode="auto">
                <a:xfrm>
                  <a:off x="4423" y="1260"/>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513" name="Rectangle 417"/>
                <p:cNvSpPr>
                  <a:spLocks noChangeArrowheads="1"/>
                </p:cNvSpPr>
                <p:nvPr/>
              </p:nvSpPr>
              <p:spPr bwMode="auto">
                <a:xfrm>
                  <a:off x="4563" y="1260"/>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14" name="Rectangle 418"/>
                <p:cNvSpPr>
                  <a:spLocks noChangeArrowheads="1"/>
                </p:cNvSpPr>
                <p:nvPr/>
              </p:nvSpPr>
              <p:spPr bwMode="auto">
                <a:xfrm>
                  <a:off x="4003" y="1408"/>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15" name="Rectangle 419"/>
                <p:cNvSpPr>
                  <a:spLocks noChangeArrowheads="1"/>
                </p:cNvSpPr>
                <p:nvPr/>
              </p:nvSpPr>
              <p:spPr bwMode="auto">
                <a:xfrm>
                  <a:off x="4143" y="1408"/>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516" name="Rectangle 420"/>
                <p:cNvSpPr>
                  <a:spLocks noChangeArrowheads="1"/>
                </p:cNvSpPr>
                <p:nvPr/>
              </p:nvSpPr>
              <p:spPr bwMode="auto">
                <a:xfrm>
                  <a:off x="4003" y="1556"/>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517" name="Rectangle 421"/>
                <p:cNvSpPr>
                  <a:spLocks noChangeArrowheads="1"/>
                </p:cNvSpPr>
                <p:nvPr/>
              </p:nvSpPr>
              <p:spPr bwMode="auto">
                <a:xfrm>
                  <a:off x="4143" y="1556"/>
                  <a:ext cx="141" cy="148"/>
                </a:xfrm>
                <a:prstGeom prst="rect">
                  <a:avLst/>
                </a:prstGeom>
                <a:solidFill>
                  <a:schemeClr val="bg1"/>
                </a:solidFill>
                <a:ln w="9525">
                  <a:noFill/>
                  <a:miter lim="800000"/>
                  <a:headEnd/>
                  <a:tailEnd/>
                </a:ln>
                <a:effectLst/>
              </p:spPr>
              <p:txBody>
                <a:bodyPr wrap="none" anchor="ctr"/>
                <a:lstStyle/>
                <a:p>
                  <a:endParaRPr lang="fr-FR"/>
                </a:p>
              </p:txBody>
            </p:sp>
            <p:sp>
              <p:nvSpPr>
                <p:cNvPr id="4518" name="Rectangle 422"/>
                <p:cNvSpPr>
                  <a:spLocks noChangeArrowheads="1"/>
                </p:cNvSpPr>
                <p:nvPr/>
              </p:nvSpPr>
              <p:spPr bwMode="auto">
                <a:xfrm>
                  <a:off x="4283" y="1408"/>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19" name="Rectangle 423"/>
                <p:cNvSpPr>
                  <a:spLocks noChangeArrowheads="1"/>
                </p:cNvSpPr>
                <p:nvPr/>
              </p:nvSpPr>
              <p:spPr bwMode="auto">
                <a:xfrm>
                  <a:off x="4283" y="1556"/>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20" name="Rectangle 424"/>
                <p:cNvSpPr>
                  <a:spLocks noChangeArrowheads="1"/>
                </p:cNvSpPr>
                <p:nvPr/>
              </p:nvSpPr>
              <p:spPr bwMode="auto">
                <a:xfrm>
                  <a:off x="4423" y="1408"/>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521" name="Rectangle 425"/>
                <p:cNvSpPr>
                  <a:spLocks noChangeArrowheads="1"/>
                </p:cNvSpPr>
                <p:nvPr/>
              </p:nvSpPr>
              <p:spPr bwMode="auto">
                <a:xfrm>
                  <a:off x="4563" y="1408"/>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22" name="Rectangle 426"/>
                <p:cNvSpPr>
                  <a:spLocks noChangeArrowheads="1"/>
                </p:cNvSpPr>
                <p:nvPr/>
              </p:nvSpPr>
              <p:spPr bwMode="auto">
                <a:xfrm>
                  <a:off x="4423" y="1556"/>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523" name="Rectangle 427"/>
                <p:cNvSpPr>
                  <a:spLocks noChangeArrowheads="1"/>
                </p:cNvSpPr>
                <p:nvPr/>
              </p:nvSpPr>
              <p:spPr bwMode="auto">
                <a:xfrm>
                  <a:off x="4563" y="1556"/>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524" name="Rectangle 428"/>
                <p:cNvSpPr>
                  <a:spLocks noChangeArrowheads="1"/>
                </p:cNvSpPr>
                <p:nvPr/>
              </p:nvSpPr>
              <p:spPr bwMode="auto">
                <a:xfrm>
                  <a:off x="4705" y="964"/>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525" name="Rectangle 429"/>
                <p:cNvSpPr>
                  <a:spLocks noChangeArrowheads="1"/>
                </p:cNvSpPr>
                <p:nvPr/>
              </p:nvSpPr>
              <p:spPr bwMode="auto">
                <a:xfrm>
                  <a:off x="4845" y="964"/>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26" name="Rectangle 430"/>
                <p:cNvSpPr>
                  <a:spLocks noChangeArrowheads="1"/>
                </p:cNvSpPr>
                <p:nvPr/>
              </p:nvSpPr>
              <p:spPr bwMode="auto">
                <a:xfrm>
                  <a:off x="4705" y="1112"/>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27" name="Rectangle 431"/>
                <p:cNvSpPr>
                  <a:spLocks noChangeArrowheads="1"/>
                </p:cNvSpPr>
                <p:nvPr/>
              </p:nvSpPr>
              <p:spPr bwMode="auto">
                <a:xfrm>
                  <a:off x="4845" y="1112"/>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28" name="Rectangle 432"/>
                <p:cNvSpPr>
                  <a:spLocks noChangeArrowheads="1"/>
                </p:cNvSpPr>
                <p:nvPr/>
              </p:nvSpPr>
              <p:spPr bwMode="auto">
                <a:xfrm>
                  <a:off x="4705" y="1260"/>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29" name="Rectangle 433"/>
                <p:cNvSpPr>
                  <a:spLocks noChangeArrowheads="1"/>
                </p:cNvSpPr>
                <p:nvPr/>
              </p:nvSpPr>
              <p:spPr bwMode="auto">
                <a:xfrm>
                  <a:off x="4985" y="964"/>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30" name="Rectangle 434"/>
                <p:cNvSpPr>
                  <a:spLocks noChangeArrowheads="1"/>
                </p:cNvSpPr>
                <p:nvPr/>
              </p:nvSpPr>
              <p:spPr bwMode="auto">
                <a:xfrm>
                  <a:off x="4985" y="1112"/>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31" name="Rectangle 435"/>
                <p:cNvSpPr>
                  <a:spLocks noChangeArrowheads="1"/>
                </p:cNvSpPr>
                <p:nvPr/>
              </p:nvSpPr>
              <p:spPr bwMode="auto">
                <a:xfrm>
                  <a:off x="4845" y="1260"/>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32" name="Rectangle 436"/>
                <p:cNvSpPr>
                  <a:spLocks noChangeArrowheads="1"/>
                </p:cNvSpPr>
                <p:nvPr/>
              </p:nvSpPr>
              <p:spPr bwMode="auto">
                <a:xfrm>
                  <a:off x="4985" y="1260"/>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33" name="Rectangle 437"/>
                <p:cNvSpPr>
                  <a:spLocks noChangeArrowheads="1"/>
                </p:cNvSpPr>
                <p:nvPr/>
              </p:nvSpPr>
              <p:spPr bwMode="auto">
                <a:xfrm>
                  <a:off x="5125" y="964"/>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534" name="Rectangle 438"/>
                <p:cNvSpPr>
                  <a:spLocks noChangeArrowheads="1"/>
                </p:cNvSpPr>
                <p:nvPr/>
              </p:nvSpPr>
              <p:spPr bwMode="auto">
                <a:xfrm>
                  <a:off x="5265" y="964"/>
                  <a:ext cx="141" cy="148"/>
                </a:xfrm>
                <a:prstGeom prst="rect">
                  <a:avLst/>
                </a:prstGeom>
                <a:solidFill>
                  <a:srgbClr val="5F5F5F"/>
                </a:solidFill>
                <a:ln w="9525">
                  <a:noFill/>
                  <a:miter lim="800000"/>
                  <a:headEnd/>
                  <a:tailEnd/>
                </a:ln>
                <a:effectLst/>
              </p:spPr>
              <p:txBody>
                <a:bodyPr wrap="none" anchor="ctr"/>
                <a:lstStyle/>
                <a:p>
                  <a:endParaRPr lang="fr-FR"/>
                </a:p>
              </p:txBody>
            </p:sp>
            <p:sp>
              <p:nvSpPr>
                <p:cNvPr id="4535" name="Rectangle 439"/>
                <p:cNvSpPr>
                  <a:spLocks noChangeArrowheads="1"/>
                </p:cNvSpPr>
                <p:nvPr/>
              </p:nvSpPr>
              <p:spPr bwMode="auto">
                <a:xfrm>
                  <a:off x="5125" y="1112"/>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36" name="Rectangle 440"/>
                <p:cNvSpPr>
                  <a:spLocks noChangeArrowheads="1"/>
                </p:cNvSpPr>
                <p:nvPr/>
              </p:nvSpPr>
              <p:spPr bwMode="auto">
                <a:xfrm>
                  <a:off x="5265" y="1112"/>
                  <a:ext cx="141" cy="148"/>
                </a:xfrm>
                <a:prstGeom prst="rect">
                  <a:avLst/>
                </a:prstGeom>
                <a:solidFill>
                  <a:schemeClr val="tx1"/>
                </a:solidFill>
                <a:ln w="9525">
                  <a:noFill/>
                  <a:miter lim="800000"/>
                  <a:headEnd/>
                  <a:tailEnd/>
                </a:ln>
                <a:effectLst/>
              </p:spPr>
              <p:txBody>
                <a:bodyPr wrap="none" anchor="ctr"/>
                <a:lstStyle/>
                <a:p>
                  <a:endParaRPr lang="fr-FR"/>
                </a:p>
              </p:txBody>
            </p:sp>
            <p:sp>
              <p:nvSpPr>
                <p:cNvPr id="4537" name="Rectangle 441"/>
                <p:cNvSpPr>
                  <a:spLocks noChangeArrowheads="1"/>
                </p:cNvSpPr>
                <p:nvPr/>
              </p:nvSpPr>
              <p:spPr bwMode="auto">
                <a:xfrm>
                  <a:off x="5125" y="1260"/>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38" name="Rectangle 442"/>
                <p:cNvSpPr>
                  <a:spLocks noChangeArrowheads="1"/>
                </p:cNvSpPr>
                <p:nvPr/>
              </p:nvSpPr>
              <p:spPr bwMode="auto">
                <a:xfrm>
                  <a:off x="5265" y="1260"/>
                  <a:ext cx="141" cy="148"/>
                </a:xfrm>
                <a:prstGeom prst="rect">
                  <a:avLst/>
                </a:prstGeom>
                <a:solidFill>
                  <a:srgbClr val="808080"/>
                </a:solidFill>
                <a:ln w="9525">
                  <a:noFill/>
                  <a:miter lim="800000"/>
                  <a:headEnd/>
                  <a:tailEnd/>
                </a:ln>
                <a:effectLst/>
              </p:spPr>
              <p:txBody>
                <a:bodyPr wrap="none" anchor="ctr"/>
                <a:lstStyle/>
                <a:p>
                  <a:endParaRPr lang="fr-FR"/>
                </a:p>
              </p:txBody>
            </p:sp>
            <p:sp>
              <p:nvSpPr>
                <p:cNvPr id="4539" name="Rectangle 443"/>
                <p:cNvSpPr>
                  <a:spLocks noChangeArrowheads="1"/>
                </p:cNvSpPr>
                <p:nvPr/>
              </p:nvSpPr>
              <p:spPr bwMode="auto">
                <a:xfrm>
                  <a:off x="4705" y="1408"/>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40" name="Rectangle 444"/>
                <p:cNvSpPr>
                  <a:spLocks noChangeArrowheads="1"/>
                </p:cNvSpPr>
                <p:nvPr/>
              </p:nvSpPr>
              <p:spPr bwMode="auto">
                <a:xfrm>
                  <a:off x="4845" y="1408"/>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41" name="Rectangle 445"/>
                <p:cNvSpPr>
                  <a:spLocks noChangeArrowheads="1"/>
                </p:cNvSpPr>
                <p:nvPr/>
              </p:nvSpPr>
              <p:spPr bwMode="auto">
                <a:xfrm>
                  <a:off x="4705" y="1556"/>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42" name="Rectangle 446"/>
                <p:cNvSpPr>
                  <a:spLocks noChangeArrowheads="1"/>
                </p:cNvSpPr>
                <p:nvPr/>
              </p:nvSpPr>
              <p:spPr bwMode="auto">
                <a:xfrm>
                  <a:off x="4845" y="1556"/>
                  <a:ext cx="141" cy="148"/>
                </a:xfrm>
                <a:prstGeom prst="rect">
                  <a:avLst/>
                </a:prstGeom>
                <a:solidFill>
                  <a:srgbClr val="EAEAEA"/>
                </a:solidFill>
                <a:ln w="9525">
                  <a:noFill/>
                  <a:miter lim="800000"/>
                  <a:headEnd/>
                  <a:tailEnd/>
                </a:ln>
                <a:effectLst/>
              </p:spPr>
              <p:txBody>
                <a:bodyPr wrap="none" anchor="ctr"/>
                <a:lstStyle/>
                <a:p>
                  <a:endParaRPr lang="fr-FR"/>
                </a:p>
              </p:txBody>
            </p:sp>
            <p:sp>
              <p:nvSpPr>
                <p:cNvPr id="4543" name="Rectangle 447"/>
                <p:cNvSpPr>
                  <a:spLocks noChangeArrowheads="1"/>
                </p:cNvSpPr>
                <p:nvPr/>
              </p:nvSpPr>
              <p:spPr bwMode="auto">
                <a:xfrm>
                  <a:off x="4985" y="1408"/>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544" name="Rectangle 448"/>
                <p:cNvSpPr>
                  <a:spLocks noChangeArrowheads="1"/>
                </p:cNvSpPr>
                <p:nvPr/>
              </p:nvSpPr>
              <p:spPr bwMode="auto">
                <a:xfrm>
                  <a:off x="4985" y="1556"/>
                  <a:ext cx="141" cy="148"/>
                </a:xfrm>
                <a:prstGeom prst="rect">
                  <a:avLst/>
                </a:prstGeom>
                <a:solidFill>
                  <a:srgbClr val="DDDDDD"/>
                </a:solidFill>
                <a:ln w="9525">
                  <a:noFill/>
                  <a:miter lim="800000"/>
                  <a:headEnd/>
                  <a:tailEnd/>
                </a:ln>
                <a:effectLst/>
              </p:spPr>
              <p:txBody>
                <a:bodyPr wrap="none" anchor="ctr"/>
                <a:lstStyle/>
                <a:p>
                  <a:endParaRPr lang="fr-FR"/>
                </a:p>
              </p:txBody>
            </p:sp>
            <p:sp>
              <p:nvSpPr>
                <p:cNvPr id="4545" name="Rectangle 449"/>
                <p:cNvSpPr>
                  <a:spLocks noChangeArrowheads="1"/>
                </p:cNvSpPr>
                <p:nvPr/>
              </p:nvSpPr>
              <p:spPr bwMode="auto">
                <a:xfrm>
                  <a:off x="5125" y="1408"/>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46" name="Rectangle 450"/>
                <p:cNvSpPr>
                  <a:spLocks noChangeArrowheads="1"/>
                </p:cNvSpPr>
                <p:nvPr/>
              </p:nvSpPr>
              <p:spPr bwMode="auto">
                <a:xfrm>
                  <a:off x="5265" y="1408"/>
                  <a:ext cx="141" cy="148"/>
                </a:xfrm>
                <a:prstGeom prst="rect">
                  <a:avLst/>
                </a:prstGeom>
                <a:solidFill>
                  <a:srgbClr val="969696"/>
                </a:solidFill>
                <a:ln w="9525">
                  <a:noFill/>
                  <a:miter lim="800000"/>
                  <a:headEnd/>
                  <a:tailEnd/>
                </a:ln>
                <a:effectLst/>
              </p:spPr>
              <p:txBody>
                <a:bodyPr wrap="none" anchor="ctr"/>
                <a:lstStyle/>
                <a:p>
                  <a:endParaRPr lang="fr-FR"/>
                </a:p>
              </p:txBody>
            </p:sp>
            <p:sp>
              <p:nvSpPr>
                <p:cNvPr id="4547" name="Rectangle 451"/>
                <p:cNvSpPr>
                  <a:spLocks noChangeArrowheads="1"/>
                </p:cNvSpPr>
                <p:nvPr/>
              </p:nvSpPr>
              <p:spPr bwMode="auto">
                <a:xfrm>
                  <a:off x="5125" y="1556"/>
                  <a:ext cx="141" cy="148"/>
                </a:xfrm>
                <a:prstGeom prst="rect">
                  <a:avLst/>
                </a:prstGeom>
                <a:solidFill>
                  <a:srgbClr val="B2B2B2"/>
                </a:solidFill>
                <a:ln w="9525">
                  <a:noFill/>
                  <a:miter lim="800000"/>
                  <a:headEnd/>
                  <a:tailEnd/>
                </a:ln>
                <a:effectLst/>
              </p:spPr>
              <p:txBody>
                <a:bodyPr wrap="none" anchor="ctr"/>
                <a:lstStyle/>
                <a:p>
                  <a:endParaRPr lang="fr-FR"/>
                </a:p>
              </p:txBody>
            </p:sp>
            <p:sp>
              <p:nvSpPr>
                <p:cNvPr id="4548" name="Rectangle 452"/>
                <p:cNvSpPr>
                  <a:spLocks noChangeArrowheads="1"/>
                </p:cNvSpPr>
                <p:nvPr/>
              </p:nvSpPr>
              <p:spPr bwMode="auto">
                <a:xfrm>
                  <a:off x="5265" y="1556"/>
                  <a:ext cx="141" cy="148"/>
                </a:xfrm>
                <a:prstGeom prst="rect">
                  <a:avLst/>
                </a:prstGeom>
                <a:solidFill>
                  <a:srgbClr val="DDDDDD"/>
                </a:solidFill>
                <a:ln w="9525">
                  <a:noFill/>
                  <a:miter lim="800000"/>
                  <a:headEnd/>
                  <a:tailEnd/>
                </a:ln>
                <a:effectLst/>
              </p:spPr>
              <p:txBody>
                <a:bodyPr wrap="none" anchor="ctr"/>
                <a:lstStyle/>
                <a:p>
                  <a:endParaRPr lang="fr-FR"/>
                </a:p>
              </p:txBody>
            </p:sp>
          </p:grpSp>
          <p:sp>
            <p:nvSpPr>
              <p:cNvPr id="4566" name="Line 470"/>
              <p:cNvSpPr>
                <a:spLocks noChangeShapeType="1"/>
              </p:cNvSpPr>
              <p:nvPr/>
            </p:nvSpPr>
            <p:spPr bwMode="auto">
              <a:xfrm flipH="1" flipV="1">
                <a:off x="4714" y="2432"/>
                <a:ext cx="6" cy="1176"/>
              </a:xfrm>
              <a:prstGeom prst="line">
                <a:avLst/>
              </a:prstGeom>
              <a:noFill/>
              <a:ln w="76200">
                <a:solidFill>
                  <a:srgbClr val="FF3300"/>
                </a:solidFill>
                <a:round/>
                <a:headEnd/>
                <a:tailEnd type="triangle" w="med" len="med"/>
              </a:ln>
              <a:effectLst/>
            </p:spPr>
            <p:txBody>
              <a:bodyPr wrap="none" anchor="ctr"/>
              <a:lstStyle/>
              <a:p>
                <a:endParaRPr lang="fr-FR"/>
              </a:p>
            </p:txBody>
          </p:sp>
          <p:grpSp>
            <p:nvGrpSpPr>
              <p:cNvPr id="6" name="Group 471"/>
              <p:cNvGrpSpPr>
                <a:grpSpLocks/>
              </p:cNvGrpSpPr>
              <p:nvPr/>
            </p:nvGrpSpPr>
            <p:grpSpPr bwMode="auto">
              <a:xfrm>
                <a:off x="3984" y="2720"/>
                <a:ext cx="1416" cy="536"/>
                <a:chOff x="3984" y="2720"/>
                <a:chExt cx="1416" cy="536"/>
              </a:xfrm>
            </p:grpSpPr>
            <p:sp>
              <p:nvSpPr>
                <p:cNvPr id="4568" name="Rectangle 472"/>
                <p:cNvSpPr>
                  <a:spLocks noChangeArrowheads="1"/>
                </p:cNvSpPr>
                <p:nvPr/>
              </p:nvSpPr>
              <p:spPr bwMode="auto">
                <a:xfrm>
                  <a:off x="3984" y="2720"/>
                  <a:ext cx="1416" cy="536"/>
                </a:xfrm>
                <a:prstGeom prst="rect">
                  <a:avLst/>
                </a:prstGeom>
                <a:solidFill>
                  <a:srgbClr val="0099FF"/>
                </a:solidFill>
                <a:ln w="9525">
                  <a:noFill/>
                  <a:miter lim="800000"/>
                  <a:headEnd/>
                  <a:tailEnd/>
                </a:ln>
                <a:effectLst/>
              </p:spPr>
              <p:txBody>
                <a:bodyPr wrap="none" anchor="ctr"/>
                <a:lstStyle/>
                <a:p>
                  <a:endParaRPr lang="fr-FR"/>
                </a:p>
              </p:txBody>
            </p:sp>
            <p:grpSp>
              <p:nvGrpSpPr>
                <p:cNvPr id="7" name="Group 473"/>
                <p:cNvGrpSpPr>
                  <a:grpSpLocks/>
                </p:cNvGrpSpPr>
                <p:nvPr/>
              </p:nvGrpSpPr>
              <p:grpSpPr bwMode="auto">
                <a:xfrm>
                  <a:off x="4099" y="2853"/>
                  <a:ext cx="1176" cy="364"/>
                  <a:chOff x="1691" y="3333"/>
                  <a:chExt cx="1176" cy="364"/>
                </a:xfrm>
              </p:grpSpPr>
              <p:grpSp>
                <p:nvGrpSpPr>
                  <p:cNvPr id="8" name="Group 474"/>
                  <p:cNvGrpSpPr>
                    <a:grpSpLocks/>
                  </p:cNvGrpSpPr>
                  <p:nvPr/>
                </p:nvGrpSpPr>
                <p:grpSpPr bwMode="auto">
                  <a:xfrm>
                    <a:off x="1712" y="3333"/>
                    <a:ext cx="1120" cy="151"/>
                    <a:chOff x="1712" y="3333"/>
                    <a:chExt cx="1080" cy="159"/>
                  </a:xfrm>
                </p:grpSpPr>
                <p:sp>
                  <p:nvSpPr>
                    <p:cNvPr id="4571" name="Rectangle 475"/>
                    <p:cNvSpPr>
                      <a:spLocks noChangeArrowheads="1"/>
                    </p:cNvSpPr>
                    <p:nvPr/>
                  </p:nvSpPr>
                  <p:spPr bwMode="auto">
                    <a:xfrm>
                      <a:off x="1712" y="3333"/>
                      <a:ext cx="135" cy="159"/>
                    </a:xfrm>
                    <a:prstGeom prst="rect">
                      <a:avLst/>
                    </a:prstGeom>
                    <a:solidFill>
                      <a:schemeClr val="tx1"/>
                    </a:solidFill>
                    <a:ln w="9525">
                      <a:noFill/>
                      <a:miter lim="800000"/>
                      <a:headEnd/>
                      <a:tailEnd/>
                    </a:ln>
                    <a:effectLst/>
                  </p:spPr>
                  <p:txBody>
                    <a:bodyPr wrap="none" anchor="ctr"/>
                    <a:lstStyle/>
                    <a:p>
                      <a:endParaRPr lang="fr-FR"/>
                    </a:p>
                  </p:txBody>
                </p:sp>
                <p:sp>
                  <p:nvSpPr>
                    <p:cNvPr id="4572" name="Rectangle 476"/>
                    <p:cNvSpPr>
                      <a:spLocks noChangeArrowheads="1"/>
                    </p:cNvSpPr>
                    <p:nvPr/>
                  </p:nvSpPr>
                  <p:spPr bwMode="auto">
                    <a:xfrm>
                      <a:off x="1847" y="3333"/>
                      <a:ext cx="135" cy="159"/>
                    </a:xfrm>
                    <a:prstGeom prst="rect">
                      <a:avLst/>
                    </a:prstGeom>
                    <a:solidFill>
                      <a:srgbClr val="5F5F5F"/>
                    </a:solidFill>
                    <a:ln w="9525">
                      <a:noFill/>
                      <a:miter lim="800000"/>
                      <a:headEnd/>
                      <a:tailEnd/>
                    </a:ln>
                    <a:effectLst/>
                  </p:spPr>
                  <p:txBody>
                    <a:bodyPr wrap="none" anchor="ctr"/>
                    <a:lstStyle/>
                    <a:p>
                      <a:endParaRPr lang="fr-FR"/>
                    </a:p>
                  </p:txBody>
                </p:sp>
                <p:sp>
                  <p:nvSpPr>
                    <p:cNvPr id="4573" name="Rectangle 477"/>
                    <p:cNvSpPr>
                      <a:spLocks noChangeArrowheads="1"/>
                    </p:cNvSpPr>
                    <p:nvPr/>
                  </p:nvSpPr>
                  <p:spPr bwMode="auto">
                    <a:xfrm>
                      <a:off x="1982" y="3333"/>
                      <a:ext cx="135" cy="159"/>
                    </a:xfrm>
                    <a:prstGeom prst="rect">
                      <a:avLst/>
                    </a:prstGeom>
                    <a:solidFill>
                      <a:srgbClr val="808080"/>
                    </a:solidFill>
                    <a:ln w="9525">
                      <a:noFill/>
                      <a:miter lim="800000"/>
                      <a:headEnd/>
                      <a:tailEnd/>
                    </a:ln>
                    <a:effectLst/>
                  </p:spPr>
                  <p:txBody>
                    <a:bodyPr wrap="none" anchor="ctr"/>
                    <a:lstStyle/>
                    <a:p>
                      <a:endParaRPr lang="fr-FR"/>
                    </a:p>
                  </p:txBody>
                </p:sp>
                <p:sp>
                  <p:nvSpPr>
                    <p:cNvPr id="4574" name="Rectangle 478"/>
                    <p:cNvSpPr>
                      <a:spLocks noChangeArrowheads="1"/>
                    </p:cNvSpPr>
                    <p:nvPr/>
                  </p:nvSpPr>
                  <p:spPr bwMode="auto">
                    <a:xfrm>
                      <a:off x="2117" y="3333"/>
                      <a:ext cx="135" cy="159"/>
                    </a:xfrm>
                    <a:prstGeom prst="rect">
                      <a:avLst/>
                    </a:prstGeom>
                    <a:solidFill>
                      <a:srgbClr val="969696"/>
                    </a:solidFill>
                    <a:ln w="9525">
                      <a:noFill/>
                      <a:miter lim="800000"/>
                      <a:headEnd/>
                      <a:tailEnd/>
                    </a:ln>
                    <a:effectLst/>
                  </p:spPr>
                  <p:txBody>
                    <a:bodyPr wrap="none" anchor="ctr"/>
                    <a:lstStyle/>
                    <a:p>
                      <a:endParaRPr lang="fr-FR"/>
                    </a:p>
                  </p:txBody>
                </p:sp>
                <p:sp>
                  <p:nvSpPr>
                    <p:cNvPr id="4575" name="Rectangle 479"/>
                    <p:cNvSpPr>
                      <a:spLocks noChangeArrowheads="1"/>
                    </p:cNvSpPr>
                    <p:nvPr/>
                  </p:nvSpPr>
                  <p:spPr bwMode="auto">
                    <a:xfrm>
                      <a:off x="2252" y="3333"/>
                      <a:ext cx="135" cy="159"/>
                    </a:xfrm>
                    <a:prstGeom prst="rect">
                      <a:avLst/>
                    </a:prstGeom>
                    <a:solidFill>
                      <a:srgbClr val="B2B2B2"/>
                    </a:solidFill>
                    <a:ln w="9525">
                      <a:noFill/>
                      <a:miter lim="800000"/>
                      <a:headEnd/>
                      <a:tailEnd/>
                    </a:ln>
                    <a:effectLst/>
                  </p:spPr>
                  <p:txBody>
                    <a:bodyPr wrap="none" anchor="ctr"/>
                    <a:lstStyle/>
                    <a:p>
                      <a:endParaRPr lang="fr-FR"/>
                    </a:p>
                  </p:txBody>
                </p:sp>
                <p:sp>
                  <p:nvSpPr>
                    <p:cNvPr id="4576" name="Rectangle 480"/>
                    <p:cNvSpPr>
                      <a:spLocks noChangeArrowheads="1"/>
                    </p:cNvSpPr>
                    <p:nvPr/>
                  </p:nvSpPr>
                  <p:spPr bwMode="auto">
                    <a:xfrm>
                      <a:off x="2387" y="3333"/>
                      <a:ext cx="135" cy="159"/>
                    </a:xfrm>
                    <a:prstGeom prst="rect">
                      <a:avLst/>
                    </a:prstGeom>
                    <a:solidFill>
                      <a:srgbClr val="DDDDDD"/>
                    </a:solidFill>
                    <a:ln w="9525">
                      <a:noFill/>
                      <a:miter lim="800000"/>
                      <a:headEnd/>
                      <a:tailEnd/>
                    </a:ln>
                    <a:effectLst/>
                  </p:spPr>
                  <p:txBody>
                    <a:bodyPr wrap="none" anchor="ctr"/>
                    <a:lstStyle/>
                    <a:p>
                      <a:endParaRPr lang="fr-FR"/>
                    </a:p>
                  </p:txBody>
                </p:sp>
                <p:sp>
                  <p:nvSpPr>
                    <p:cNvPr id="4577" name="Rectangle 481"/>
                    <p:cNvSpPr>
                      <a:spLocks noChangeArrowheads="1"/>
                    </p:cNvSpPr>
                    <p:nvPr/>
                  </p:nvSpPr>
                  <p:spPr bwMode="auto">
                    <a:xfrm>
                      <a:off x="2522" y="3333"/>
                      <a:ext cx="135" cy="159"/>
                    </a:xfrm>
                    <a:prstGeom prst="rect">
                      <a:avLst/>
                    </a:prstGeom>
                    <a:solidFill>
                      <a:srgbClr val="EAEAEA"/>
                    </a:solidFill>
                    <a:ln w="9525">
                      <a:noFill/>
                      <a:miter lim="800000"/>
                      <a:headEnd/>
                      <a:tailEnd/>
                    </a:ln>
                    <a:effectLst/>
                  </p:spPr>
                  <p:txBody>
                    <a:bodyPr wrap="none" anchor="ctr"/>
                    <a:lstStyle/>
                    <a:p>
                      <a:endParaRPr lang="fr-FR"/>
                    </a:p>
                  </p:txBody>
                </p:sp>
                <p:sp>
                  <p:nvSpPr>
                    <p:cNvPr id="4578" name="Rectangle 482"/>
                    <p:cNvSpPr>
                      <a:spLocks noChangeArrowheads="1"/>
                    </p:cNvSpPr>
                    <p:nvPr/>
                  </p:nvSpPr>
                  <p:spPr bwMode="auto">
                    <a:xfrm>
                      <a:off x="2657" y="3333"/>
                      <a:ext cx="135" cy="159"/>
                    </a:xfrm>
                    <a:prstGeom prst="rect">
                      <a:avLst/>
                    </a:prstGeom>
                    <a:solidFill>
                      <a:schemeClr val="bg1"/>
                    </a:solidFill>
                    <a:ln w="9525">
                      <a:noFill/>
                      <a:miter lim="800000"/>
                      <a:headEnd/>
                      <a:tailEnd/>
                    </a:ln>
                    <a:effectLst/>
                  </p:spPr>
                  <p:txBody>
                    <a:bodyPr wrap="none" anchor="ctr"/>
                    <a:lstStyle/>
                    <a:p>
                      <a:endParaRPr lang="fr-FR"/>
                    </a:p>
                  </p:txBody>
                </p:sp>
              </p:grpSp>
              <p:sp>
                <p:nvSpPr>
                  <p:cNvPr id="4579" name="Text Box 483"/>
                  <p:cNvSpPr txBox="1">
                    <a:spLocks noChangeArrowheads="1"/>
                  </p:cNvSpPr>
                  <p:nvPr/>
                </p:nvSpPr>
                <p:spPr bwMode="auto">
                  <a:xfrm>
                    <a:off x="1691" y="3505"/>
                    <a:ext cx="1176" cy="192"/>
                  </a:xfrm>
                  <a:prstGeom prst="rect">
                    <a:avLst/>
                  </a:prstGeom>
                  <a:noFill/>
                  <a:ln w="9525">
                    <a:noFill/>
                    <a:miter lim="800000"/>
                    <a:headEnd/>
                    <a:tailEnd/>
                  </a:ln>
                  <a:effectLst/>
                </p:spPr>
                <p:txBody>
                  <a:bodyPr>
                    <a:spAutoFit/>
                  </a:bodyPr>
                  <a:lstStyle/>
                  <a:p>
                    <a:pPr>
                      <a:spcBef>
                        <a:spcPct val="50000"/>
                      </a:spcBef>
                    </a:pPr>
                    <a:r>
                      <a:rPr lang="zh-CN" altLang="fr-FR" sz="1400" b="1">
                        <a:solidFill>
                          <a:schemeClr val="bg1"/>
                        </a:solidFill>
                        <a:ea typeface="宋体" charset="-122"/>
                      </a:rPr>
                      <a:t>0   1   2   3   4   5   6   7</a:t>
                    </a:r>
                    <a:endParaRPr lang="zh-CN" altLang="fr-FR" sz="1400">
                      <a:ea typeface="宋体" charset="-122"/>
                    </a:endParaRPr>
                  </a:p>
                </p:txBody>
              </p:sp>
            </p:grpSp>
          </p:grpSp>
          <p:graphicFrame>
            <p:nvGraphicFramePr>
              <p:cNvPr id="4589" name="Object 493"/>
              <p:cNvGraphicFramePr>
                <a:graphicFrameLocks noChangeAspect="1"/>
              </p:cNvGraphicFramePr>
              <p:nvPr/>
            </p:nvGraphicFramePr>
            <p:xfrm>
              <a:off x="3501" y="947"/>
              <a:ext cx="486" cy="474"/>
            </p:xfrm>
            <a:graphic>
              <a:graphicData uri="http://schemas.openxmlformats.org/presentationml/2006/ole">
                <mc:AlternateContent xmlns:mc="http://schemas.openxmlformats.org/markup-compatibility/2006">
                  <mc:Choice xmlns:v="urn:schemas-microsoft-com:vml" Requires="v">
                    <p:oleObj name="Image Bitmap" r:id="rId4" imgW="771429" imgH="752381" progId="PBrush">
                      <p:embed/>
                    </p:oleObj>
                  </mc:Choice>
                  <mc:Fallback>
                    <p:oleObj name="Image Bitmap" r:id="rId4" imgW="771429" imgH="75238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 y="947"/>
                            <a:ext cx="486"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9" name="Group 602"/>
          <p:cNvGrpSpPr>
            <a:grpSpLocks/>
          </p:cNvGrpSpPr>
          <p:nvPr/>
        </p:nvGrpSpPr>
        <p:grpSpPr bwMode="auto">
          <a:xfrm>
            <a:off x="6353176" y="2813050"/>
            <a:ext cx="1323975" cy="336550"/>
            <a:chOff x="3042" y="1772"/>
            <a:chExt cx="834" cy="212"/>
          </a:xfrm>
        </p:grpSpPr>
        <p:sp>
          <p:nvSpPr>
            <p:cNvPr id="4618" name="Rectangle 522"/>
            <p:cNvSpPr>
              <a:spLocks noChangeArrowheads="1"/>
            </p:cNvSpPr>
            <p:nvPr/>
          </p:nvSpPr>
          <p:spPr bwMode="auto">
            <a:xfrm>
              <a:off x="3042" y="1854"/>
              <a:ext cx="47" cy="54"/>
            </a:xfrm>
            <a:prstGeom prst="rect">
              <a:avLst/>
            </a:prstGeom>
            <a:noFill/>
            <a:ln w="28575">
              <a:solidFill>
                <a:srgbClr val="FF3300"/>
              </a:solidFill>
              <a:miter lim="800000"/>
              <a:headEnd/>
              <a:tailEnd/>
            </a:ln>
            <a:effectLst/>
          </p:spPr>
          <p:txBody>
            <a:bodyPr wrap="none" anchor="ctr"/>
            <a:lstStyle/>
            <a:p>
              <a:endParaRPr lang="fr-FR"/>
            </a:p>
          </p:txBody>
        </p:sp>
        <p:grpSp>
          <p:nvGrpSpPr>
            <p:cNvPr id="10" name="Group 504"/>
            <p:cNvGrpSpPr>
              <a:grpSpLocks/>
            </p:cNvGrpSpPr>
            <p:nvPr/>
          </p:nvGrpSpPr>
          <p:grpSpPr bwMode="auto">
            <a:xfrm>
              <a:off x="3084" y="1772"/>
              <a:ext cx="792" cy="212"/>
              <a:chOff x="3072" y="1928"/>
              <a:chExt cx="792" cy="212"/>
            </a:xfrm>
          </p:grpSpPr>
          <p:sp>
            <p:nvSpPr>
              <p:cNvPr id="4581" name="Line 485"/>
              <p:cNvSpPr>
                <a:spLocks noChangeShapeType="1"/>
              </p:cNvSpPr>
              <p:nvPr/>
            </p:nvSpPr>
            <p:spPr bwMode="auto">
              <a:xfrm flipH="1">
                <a:off x="3072" y="2040"/>
                <a:ext cx="224" cy="0"/>
              </a:xfrm>
              <a:prstGeom prst="line">
                <a:avLst/>
              </a:prstGeom>
              <a:noFill/>
              <a:ln w="9525">
                <a:solidFill>
                  <a:schemeClr val="tx1"/>
                </a:solidFill>
                <a:round/>
                <a:headEnd/>
                <a:tailEnd type="triangle" w="med" len="med"/>
              </a:ln>
              <a:effectLst/>
            </p:spPr>
            <p:txBody>
              <a:bodyPr wrap="none" anchor="ctr"/>
              <a:lstStyle/>
              <a:p>
                <a:endParaRPr lang="fr-FR"/>
              </a:p>
            </p:txBody>
          </p:sp>
          <p:sp>
            <p:nvSpPr>
              <p:cNvPr id="4582" name="Text Box 486"/>
              <p:cNvSpPr txBox="1">
                <a:spLocks noChangeArrowheads="1"/>
              </p:cNvSpPr>
              <p:nvPr/>
            </p:nvSpPr>
            <p:spPr bwMode="auto">
              <a:xfrm>
                <a:off x="3256" y="1928"/>
                <a:ext cx="608" cy="212"/>
              </a:xfrm>
              <a:prstGeom prst="rect">
                <a:avLst/>
              </a:prstGeom>
              <a:noFill/>
              <a:ln w="9525">
                <a:noFill/>
                <a:miter lim="800000"/>
                <a:headEnd/>
                <a:tailEnd/>
              </a:ln>
              <a:effectLst/>
            </p:spPr>
            <p:txBody>
              <a:bodyPr>
                <a:spAutoFit/>
              </a:bodyPr>
              <a:lstStyle/>
              <a:p>
                <a:pPr>
                  <a:spcBef>
                    <a:spcPct val="50000"/>
                  </a:spcBef>
                </a:pPr>
                <a:r>
                  <a:rPr lang="zh-CN" altLang="fr-FR" sz="1600" b="1">
                    <a:ea typeface="宋体" charset="-122"/>
                  </a:rPr>
                  <a:t>1 </a:t>
                </a:r>
                <a:r>
                  <a:rPr lang="fr-FR" altLang="zh-CN" sz="1600" b="1">
                    <a:ea typeface="宋体" charset="-122"/>
                  </a:rPr>
                  <a:t>pixel</a:t>
                </a:r>
              </a:p>
            </p:txBody>
          </p:sp>
        </p:grpSp>
      </p:grpSp>
      <p:grpSp>
        <p:nvGrpSpPr>
          <p:cNvPr id="11" name="Group 601"/>
          <p:cNvGrpSpPr>
            <a:grpSpLocks/>
          </p:cNvGrpSpPr>
          <p:nvPr/>
        </p:nvGrpSpPr>
        <p:grpSpPr bwMode="auto">
          <a:xfrm>
            <a:off x="2940050" y="273050"/>
            <a:ext cx="3486150" cy="2755900"/>
            <a:chOff x="1174" y="-122"/>
            <a:chExt cx="2196" cy="1736"/>
          </a:xfrm>
        </p:grpSpPr>
        <p:sp>
          <p:nvSpPr>
            <p:cNvPr id="4550" name="Text Box 454"/>
            <p:cNvSpPr txBox="1">
              <a:spLocks noChangeArrowheads="1"/>
            </p:cNvSpPr>
            <p:nvPr/>
          </p:nvSpPr>
          <p:spPr bwMode="auto">
            <a:xfrm>
              <a:off x="1784" y="-122"/>
              <a:ext cx="1216" cy="233"/>
            </a:xfrm>
            <a:prstGeom prst="rect">
              <a:avLst/>
            </a:prstGeom>
            <a:noFill/>
            <a:ln w="9525">
              <a:noFill/>
              <a:miter lim="800000"/>
              <a:headEnd/>
              <a:tailEnd/>
            </a:ln>
            <a:effectLst/>
          </p:spPr>
          <p:txBody>
            <a:bodyPr>
              <a:spAutoFit/>
            </a:bodyPr>
            <a:lstStyle/>
            <a:p>
              <a:pPr>
                <a:spcBef>
                  <a:spcPct val="50000"/>
                </a:spcBef>
              </a:pPr>
              <a:r>
                <a:rPr lang="fr-FR" altLang="zh-CN" b="1" dirty="0">
                  <a:ea typeface="宋体" charset="-122"/>
                </a:rPr>
                <a:t>échantillonnage</a:t>
              </a:r>
              <a:endParaRPr lang="fr-FR" altLang="zh-CN" sz="1400" dirty="0">
                <a:ea typeface="宋体" charset="-122"/>
              </a:endParaRPr>
            </a:p>
          </p:txBody>
        </p:sp>
        <p:grpSp>
          <p:nvGrpSpPr>
            <p:cNvPr id="12" name="Group 600"/>
            <p:cNvGrpSpPr>
              <a:grpSpLocks/>
            </p:cNvGrpSpPr>
            <p:nvPr/>
          </p:nvGrpSpPr>
          <p:grpSpPr bwMode="auto">
            <a:xfrm>
              <a:off x="1174" y="78"/>
              <a:ext cx="2196" cy="1536"/>
              <a:chOff x="1174" y="78"/>
              <a:chExt cx="2196" cy="1536"/>
            </a:xfrm>
          </p:grpSpPr>
          <p:grpSp>
            <p:nvGrpSpPr>
              <p:cNvPr id="13" name="Group 502"/>
              <p:cNvGrpSpPr>
                <a:grpSpLocks/>
              </p:cNvGrpSpPr>
              <p:nvPr/>
            </p:nvGrpSpPr>
            <p:grpSpPr bwMode="auto">
              <a:xfrm>
                <a:off x="1174" y="80"/>
                <a:ext cx="2196" cy="1534"/>
                <a:chOff x="904" y="544"/>
                <a:chExt cx="2196" cy="1534"/>
              </a:xfrm>
            </p:grpSpPr>
            <p:sp>
              <p:nvSpPr>
                <p:cNvPr id="4106" name="Rectangle 10"/>
                <p:cNvSpPr>
                  <a:spLocks noChangeArrowheads="1"/>
                </p:cNvSpPr>
                <p:nvPr/>
              </p:nvSpPr>
              <p:spPr bwMode="auto">
                <a:xfrm>
                  <a:off x="904" y="544"/>
                  <a:ext cx="2196" cy="1534"/>
                </a:xfrm>
                <a:prstGeom prst="rect">
                  <a:avLst/>
                </a:prstGeom>
                <a:noFill/>
                <a:ln w="9525">
                  <a:solidFill>
                    <a:srgbClr val="FF3300"/>
                  </a:solidFill>
                  <a:miter lim="800000"/>
                  <a:headEnd/>
                  <a:tailEnd/>
                </a:ln>
                <a:effectLst/>
              </p:spPr>
              <p:txBody>
                <a:bodyPr wrap="none" anchor="ctr"/>
                <a:lstStyle/>
                <a:p>
                  <a:endParaRPr lang="fr-FR"/>
                </a:p>
              </p:txBody>
            </p:sp>
            <p:sp>
              <p:nvSpPr>
                <p:cNvPr id="4107" name="Line 11"/>
                <p:cNvSpPr>
                  <a:spLocks noChangeShapeType="1"/>
                </p:cNvSpPr>
                <p:nvPr/>
              </p:nvSpPr>
              <p:spPr bwMode="auto">
                <a:xfrm>
                  <a:off x="904" y="636"/>
                  <a:ext cx="2190" cy="0"/>
                </a:xfrm>
                <a:prstGeom prst="line">
                  <a:avLst/>
                </a:prstGeom>
                <a:noFill/>
                <a:ln w="9525">
                  <a:solidFill>
                    <a:srgbClr val="FF3300"/>
                  </a:solidFill>
                  <a:round/>
                  <a:headEnd/>
                  <a:tailEnd/>
                </a:ln>
                <a:effectLst/>
              </p:spPr>
              <p:txBody>
                <a:bodyPr wrap="none" anchor="ctr"/>
                <a:lstStyle/>
                <a:p>
                  <a:endParaRPr lang="fr-FR"/>
                </a:p>
              </p:txBody>
            </p:sp>
            <p:sp>
              <p:nvSpPr>
                <p:cNvPr id="4108" name="Line 12"/>
                <p:cNvSpPr>
                  <a:spLocks noChangeShapeType="1"/>
                </p:cNvSpPr>
                <p:nvPr/>
              </p:nvSpPr>
              <p:spPr bwMode="auto">
                <a:xfrm>
                  <a:off x="904" y="732"/>
                  <a:ext cx="2184" cy="0"/>
                </a:xfrm>
                <a:prstGeom prst="line">
                  <a:avLst/>
                </a:prstGeom>
                <a:noFill/>
                <a:ln w="9525">
                  <a:solidFill>
                    <a:srgbClr val="FF3300"/>
                  </a:solidFill>
                  <a:round/>
                  <a:headEnd/>
                  <a:tailEnd/>
                </a:ln>
                <a:effectLst/>
              </p:spPr>
              <p:txBody>
                <a:bodyPr wrap="none" anchor="ctr"/>
                <a:lstStyle/>
                <a:p>
                  <a:endParaRPr lang="fr-FR"/>
                </a:p>
              </p:txBody>
            </p:sp>
            <p:sp>
              <p:nvSpPr>
                <p:cNvPr id="4109" name="Line 13"/>
                <p:cNvSpPr>
                  <a:spLocks noChangeShapeType="1"/>
                </p:cNvSpPr>
                <p:nvPr/>
              </p:nvSpPr>
              <p:spPr bwMode="auto">
                <a:xfrm>
                  <a:off x="904" y="828"/>
                  <a:ext cx="2190" cy="0"/>
                </a:xfrm>
                <a:prstGeom prst="line">
                  <a:avLst/>
                </a:prstGeom>
                <a:noFill/>
                <a:ln w="9525">
                  <a:solidFill>
                    <a:srgbClr val="FF3300"/>
                  </a:solidFill>
                  <a:round/>
                  <a:headEnd/>
                  <a:tailEnd/>
                </a:ln>
                <a:effectLst/>
              </p:spPr>
              <p:txBody>
                <a:bodyPr wrap="none" anchor="ctr"/>
                <a:lstStyle/>
                <a:p>
                  <a:endParaRPr lang="fr-FR"/>
                </a:p>
              </p:txBody>
            </p:sp>
            <p:sp>
              <p:nvSpPr>
                <p:cNvPr id="4110" name="Line 14"/>
                <p:cNvSpPr>
                  <a:spLocks noChangeShapeType="1"/>
                </p:cNvSpPr>
                <p:nvPr/>
              </p:nvSpPr>
              <p:spPr bwMode="auto">
                <a:xfrm>
                  <a:off x="904" y="924"/>
                  <a:ext cx="2190" cy="0"/>
                </a:xfrm>
                <a:prstGeom prst="line">
                  <a:avLst/>
                </a:prstGeom>
                <a:noFill/>
                <a:ln w="9525">
                  <a:solidFill>
                    <a:srgbClr val="FF3300"/>
                  </a:solidFill>
                  <a:round/>
                  <a:headEnd/>
                  <a:tailEnd/>
                </a:ln>
                <a:effectLst/>
              </p:spPr>
              <p:txBody>
                <a:bodyPr wrap="none" anchor="ctr"/>
                <a:lstStyle/>
                <a:p>
                  <a:endParaRPr lang="fr-FR"/>
                </a:p>
              </p:txBody>
            </p:sp>
            <p:sp>
              <p:nvSpPr>
                <p:cNvPr id="4111" name="Line 15"/>
                <p:cNvSpPr>
                  <a:spLocks noChangeShapeType="1"/>
                </p:cNvSpPr>
                <p:nvPr/>
              </p:nvSpPr>
              <p:spPr bwMode="auto">
                <a:xfrm>
                  <a:off x="904" y="1020"/>
                  <a:ext cx="2190" cy="0"/>
                </a:xfrm>
                <a:prstGeom prst="line">
                  <a:avLst/>
                </a:prstGeom>
                <a:noFill/>
                <a:ln w="9525">
                  <a:solidFill>
                    <a:srgbClr val="FF3300"/>
                  </a:solidFill>
                  <a:round/>
                  <a:headEnd/>
                  <a:tailEnd/>
                </a:ln>
                <a:effectLst/>
              </p:spPr>
              <p:txBody>
                <a:bodyPr wrap="none" anchor="ctr"/>
                <a:lstStyle/>
                <a:p>
                  <a:endParaRPr lang="fr-FR"/>
                </a:p>
              </p:txBody>
            </p:sp>
            <p:sp>
              <p:nvSpPr>
                <p:cNvPr id="4112" name="Line 16"/>
                <p:cNvSpPr>
                  <a:spLocks noChangeShapeType="1"/>
                </p:cNvSpPr>
                <p:nvPr/>
              </p:nvSpPr>
              <p:spPr bwMode="auto">
                <a:xfrm>
                  <a:off x="904" y="1116"/>
                  <a:ext cx="2190" cy="0"/>
                </a:xfrm>
                <a:prstGeom prst="line">
                  <a:avLst/>
                </a:prstGeom>
                <a:noFill/>
                <a:ln w="9525">
                  <a:solidFill>
                    <a:srgbClr val="FF3300"/>
                  </a:solidFill>
                  <a:round/>
                  <a:headEnd/>
                  <a:tailEnd/>
                </a:ln>
                <a:effectLst/>
              </p:spPr>
              <p:txBody>
                <a:bodyPr wrap="none" anchor="ctr"/>
                <a:lstStyle/>
                <a:p>
                  <a:endParaRPr lang="fr-FR"/>
                </a:p>
              </p:txBody>
            </p:sp>
            <p:sp>
              <p:nvSpPr>
                <p:cNvPr id="4113" name="Line 17"/>
                <p:cNvSpPr>
                  <a:spLocks noChangeShapeType="1"/>
                </p:cNvSpPr>
                <p:nvPr/>
              </p:nvSpPr>
              <p:spPr bwMode="auto">
                <a:xfrm>
                  <a:off x="904" y="1212"/>
                  <a:ext cx="2196" cy="0"/>
                </a:xfrm>
                <a:prstGeom prst="line">
                  <a:avLst/>
                </a:prstGeom>
                <a:noFill/>
                <a:ln w="9525">
                  <a:solidFill>
                    <a:srgbClr val="FF3300"/>
                  </a:solidFill>
                  <a:round/>
                  <a:headEnd/>
                  <a:tailEnd/>
                </a:ln>
                <a:effectLst/>
              </p:spPr>
              <p:txBody>
                <a:bodyPr wrap="none" anchor="ctr"/>
                <a:lstStyle/>
                <a:p>
                  <a:endParaRPr lang="fr-FR"/>
                </a:p>
              </p:txBody>
            </p:sp>
            <p:sp>
              <p:nvSpPr>
                <p:cNvPr id="4114" name="Line 18"/>
                <p:cNvSpPr>
                  <a:spLocks noChangeShapeType="1"/>
                </p:cNvSpPr>
                <p:nvPr/>
              </p:nvSpPr>
              <p:spPr bwMode="auto">
                <a:xfrm>
                  <a:off x="904" y="1308"/>
                  <a:ext cx="2190" cy="0"/>
                </a:xfrm>
                <a:prstGeom prst="line">
                  <a:avLst/>
                </a:prstGeom>
                <a:noFill/>
                <a:ln w="9525">
                  <a:solidFill>
                    <a:srgbClr val="FF3300"/>
                  </a:solidFill>
                  <a:round/>
                  <a:headEnd/>
                  <a:tailEnd/>
                </a:ln>
                <a:effectLst/>
              </p:spPr>
              <p:txBody>
                <a:bodyPr wrap="none" anchor="ctr"/>
                <a:lstStyle/>
                <a:p>
                  <a:endParaRPr lang="fr-FR"/>
                </a:p>
              </p:txBody>
            </p:sp>
            <p:sp>
              <p:nvSpPr>
                <p:cNvPr id="4115" name="Line 19"/>
                <p:cNvSpPr>
                  <a:spLocks noChangeShapeType="1"/>
                </p:cNvSpPr>
                <p:nvPr/>
              </p:nvSpPr>
              <p:spPr bwMode="auto">
                <a:xfrm>
                  <a:off x="904" y="1404"/>
                  <a:ext cx="2190" cy="0"/>
                </a:xfrm>
                <a:prstGeom prst="line">
                  <a:avLst/>
                </a:prstGeom>
                <a:noFill/>
                <a:ln w="9525">
                  <a:solidFill>
                    <a:srgbClr val="FF3300"/>
                  </a:solidFill>
                  <a:round/>
                  <a:headEnd/>
                  <a:tailEnd/>
                </a:ln>
                <a:effectLst/>
              </p:spPr>
              <p:txBody>
                <a:bodyPr wrap="none" anchor="ctr"/>
                <a:lstStyle/>
                <a:p>
                  <a:endParaRPr lang="fr-FR"/>
                </a:p>
              </p:txBody>
            </p:sp>
            <p:sp>
              <p:nvSpPr>
                <p:cNvPr id="4116" name="Line 20"/>
                <p:cNvSpPr>
                  <a:spLocks noChangeShapeType="1"/>
                </p:cNvSpPr>
                <p:nvPr/>
              </p:nvSpPr>
              <p:spPr bwMode="auto">
                <a:xfrm>
                  <a:off x="904" y="1500"/>
                  <a:ext cx="2190" cy="0"/>
                </a:xfrm>
                <a:prstGeom prst="line">
                  <a:avLst/>
                </a:prstGeom>
                <a:noFill/>
                <a:ln w="9525">
                  <a:solidFill>
                    <a:srgbClr val="FF3300"/>
                  </a:solidFill>
                  <a:round/>
                  <a:headEnd/>
                  <a:tailEnd/>
                </a:ln>
                <a:effectLst/>
              </p:spPr>
              <p:txBody>
                <a:bodyPr wrap="none" anchor="ctr"/>
                <a:lstStyle/>
                <a:p>
                  <a:endParaRPr lang="fr-FR"/>
                </a:p>
              </p:txBody>
            </p:sp>
            <p:sp>
              <p:nvSpPr>
                <p:cNvPr id="4117" name="Line 21"/>
                <p:cNvSpPr>
                  <a:spLocks noChangeShapeType="1"/>
                </p:cNvSpPr>
                <p:nvPr/>
              </p:nvSpPr>
              <p:spPr bwMode="auto">
                <a:xfrm>
                  <a:off x="904" y="1596"/>
                  <a:ext cx="2190" cy="0"/>
                </a:xfrm>
                <a:prstGeom prst="line">
                  <a:avLst/>
                </a:prstGeom>
                <a:noFill/>
                <a:ln w="9525">
                  <a:solidFill>
                    <a:srgbClr val="FF3300"/>
                  </a:solidFill>
                  <a:round/>
                  <a:headEnd/>
                  <a:tailEnd/>
                </a:ln>
                <a:effectLst/>
              </p:spPr>
              <p:txBody>
                <a:bodyPr wrap="none" anchor="ctr"/>
                <a:lstStyle/>
                <a:p>
                  <a:endParaRPr lang="fr-FR"/>
                </a:p>
              </p:txBody>
            </p:sp>
            <p:sp>
              <p:nvSpPr>
                <p:cNvPr id="4118" name="Line 22"/>
                <p:cNvSpPr>
                  <a:spLocks noChangeShapeType="1"/>
                </p:cNvSpPr>
                <p:nvPr/>
              </p:nvSpPr>
              <p:spPr bwMode="auto">
                <a:xfrm flipV="1">
                  <a:off x="904" y="1692"/>
                  <a:ext cx="2196" cy="0"/>
                </a:xfrm>
                <a:prstGeom prst="line">
                  <a:avLst/>
                </a:prstGeom>
                <a:noFill/>
                <a:ln w="9525">
                  <a:solidFill>
                    <a:srgbClr val="FF3300"/>
                  </a:solidFill>
                  <a:round/>
                  <a:headEnd/>
                  <a:tailEnd/>
                </a:ln>
                <a:effectLst/>
              </p:spPr>
              <p:txBody>
                <a:bodyPr wrap="none" anchor="ctr"/>
                <a:lstStyle/>
                <a:p>
                  <a:endParaRPr lang="fr-FR"/>
                </a:p>
              </p:txBody>
            </p:sp>
            <p:sp>
              <p:nvSpPr>
                <p:cNvPr id="4119" name="Line 23"/>
                <p:cNvSpPr>
                  <a:spLocks noChangeShapeType="1"/>
                </p:cNvSpPr>
                <p:nvPr/>
              </p:nvSpPr>
              <p:spPr bwMode="auto">
                <a:xfrm>
                  <a:off x="904" y="1788"/>
                  <a:ext cx="2196" cy="0"/>
                </a:xfrm>
                <a:prstGeom prst="line">
                  <a:avLst/>
                </a:prstGeom>
                <a:noFill/>
                <a:ln w="9525">
                  <a:solidFill>
                    <a:srgbClr val="FF3300"/>
                  </a:solidFill>
                  <a:round/>
                  <a:headEnd/>
                  <a:tailEnd/>
                </a:ln>
                <a:effectLst/>
              </p:spPr>
              <p:txBody>
                <a:bodyPr wrap="none" anchor="ctr"/>
                <a:lstStyle/>
                <a:p>
                  <a:endParaRPr lang="fr-FR"/>
                </a:p>
              </p:txBody>
            </p:sp>
            <p:sp>
              <p:nvSpPr>
                <p:cNvPr id="4120" name="Line 24"/>
                <p:cNvSpPr>
                  <a:spLocks noChangeShapeType="1"/>
                </p:cNvSpPr>
                <p:nvPr/>
              </p:nvSpPr>
              <p:spPr bwMode="auto">
                <a:xfrm>
                  <a:off x="904" y="1884"/>
                  <a:ext cx="2196" cy="0"/>
                </a:xfrm>
                <a:prstGeom prst="line">
                  <a:avLst/>
                </a:prstGeom>
                <a:noFill/>
                <a:ln w="9525">
                  <a:solidFill>
                    <a:srgbClr val="FF3300"/>
                  </a:solidFill>
                  <a:round/>
                  <a:headEnd/>
                  <a:tailEnd/>
                </a:ln>
                <a:effectLst/>
              </p:spPr>
              <p:txBody>
                <a:bodyPr wrap="none" anchor="ctr"/>
                <a:lstStyle/>
                <a:p>
                  <a:endParaRPr lang="fr-FR"/>
                </a:p>
              </p:txBody>
            </p:sp>
            <p:sp>
              <p:nvSpPr>
                <p:cNvPr id="4121" name="Line 25"/>
                <p:cNvSpPr>
                  <a:spLocks noChangeShapeType="1"/>
                </p:cNvSpPr>
                <p:nvPr/>
              </p:nvSpPr>
              <p:spPr bwMode="auto">
                <a:xfrm>
                  <a:off x="904" y="1980"/>
                  <a:ext cx="2190" cy="0"/>
                </a:xfrm>
                <a:prstGeom prst="line">
                  <a:avLst/>
                </a:prstGeom>
                <a:noFill/>
                <a:ln w="9525">
                  <a:solidFill>
                    <a:srgbClr val="FF3300"/>
                  </a:solidFill>
                  <a:round/>
                  <a:headEnd/>
                  <a:tailEnd/>
                </a:ln>
                <a:effectLst/>
              </p:spPr>
              <p:txBody>
                <a:bodyPr wrap="none" anchor="ctr"/>
                <a:lstStyle/>
                <a:p>
                  <a:endParaRPr lang="fr-FR"/>
                </a:p>
              </p:txBody>
            </p:sp>
            <p:sp>
              <p:nvSpPr>
                <p:cNvPr id="4122" name="Line 26"/>
                <p:cNvSpPr>
                  <a:spLocks noChangeShapeType="1"/>
                </p:cNvSpPr>
                <p:nvPr/>
              </p:nvSpPr>
              <p:spPr bwMode="auto">
                <a:xfrm>
                  <a:off x="992" y="552"/>
                  <a:ext cx="0" cy="1524"/>
                </a:xfrm>
                <a:prstGeom prst="line">
                  <a:avLst/>
                </a:prstGeom>
                <a:noFill/>
                <a:ln w="9525">
                  <a:solidFill>
                    <a:srgbClr val="FF3300"/>
                  </a:solidFill>
                  <a:round/>
                  <a:headEnd/>
                  <a:tailEnd/>
                </a:ln>
                <a:effectLst/>
              </p:spPr>
              <p:txBody>
                <a:bodyPr wrap="none" anchor="ctr"/>
                <a:lstStyle/>
                <a:p>
                  <a:endParaRPr lang="fr-FR"/>
                </a:p>
              </p:txBody>
            </p:sp>
            <p:sp>
              <p:nvSpPr>
                <p:cNvPr id="4123" name="Line 27"/>
                <p:cNvSpPr>
                  <a:spLocks noChangeShapeType="1"/>
                </p:cNvSpPr>
                <p:nvPr/>
              </p:nvSpPr>
              <p:spPr bwMode="auto">
                <a:xfrm>
                  <a:off x="1088" y="552"/>
                  <a:ext cx="0" cy="1524"/>
                </a:xfrm>
                <a:prstGeom prst="line">
                  <a:avLst/>
                </a:prstGeom>
                <a:noFill/>
                <a:ln w="9525">
                  <a:solidFill>
                    <a:srgbClr val="FF3300"/>
                  </a:solidFill>
                  <a:round/>
                  <a:headEnd/>
                  <a:tailEnd/>
                </a:ln>
                <a:effectLst/>
              </p:spPr>
              <p:txBody>
                <a:bodyPr wrap="none" anchor="ctr"/>
                <a:lstStyle/>
                <a:p>
                  <a:endParaRPr lang="fr-FR"/>
                </a:p>
              </p:txBody>
            </p:sp>
            <p:sp>
              <p:nvSpPr>
                <p:cNvPr id="4124" name="Line 28"/>
                <p:cNvSpPr>
                  <a:spLocks noChangeShapeType="1"/>
                </p:cNvSpPr>
                <p:nvPr/>
              </p:nvSpPr>
              <p:spPr bwMode="auto">
                <a:xfrm>
                  <a:off x="1184" y="552"/>
                  <a:ext cx="0" cy="1524"/>
                </a:xfrm>
                <a:prstGeom prst="line">
                  <a:avLst/>
                </a:prstGeom>
                <a:noFill/>
                <a:ln w="9525">
                  <a:solidFill>
                    <a:srgbClr val="FF3300"/>
                  </a:solidFill>
                  <a:round/>
                  <a:headEnd/>
                  <a:tailEnd/>
                </a:ln>
                <a:effectLst/>
              </p:spPr>
              <p:txBody>
                <a:bodyPr wrap="none" anchor="ctr"/>
                <a:lstStyle/>
                <a:p>
                  <a:endParaRPr lang="fr-FR"/>
                </a:p>
              </p:txBody>
            </p:sp>
            <p:sp>
              <p:nvSpPr>
                <p:cNvPr id="4125" name="Line 29"/>
                <p:cNvSpPr>
                  <a:spLocks noChangeShapeType="1"/>
                </p:cNvSpPr>
                <p:nvPr/>
              </p:nvSpPr>
              <p:spPr bwMode="auto">
                <a:xfrm>
                  <a:off x="1280" y="552"/>
                  <a:ext cx="0" cy="1524"/>
                </a:xfrm>
                <a:prstGeom prst="line">
                  <a:avLst/>
                </a:prstGeom>
                <a:noFill/>
                <a:ln w="9525">
                  <a:solidFill>
                    <a:srgbClr val="FF3300"/>
                  </a:solidFill>
                  <a:round/>
                  <a:headEnd/>
                  <a:tailEnd/>
                </a:ln>
                <a:effectLst/>
              </p:spPr>
              <p:txBody>
                <a:bodyPr wrap="none" anchor="ctr"/>
                <a:lstStyle/>
                <a:p>
                  <a:endParaRPr lang="fr-FR"/>
                </a:p>
              </p:txBody>
            </p:sp>
            <p:sp>
              <p:nvSpPr>
                <p:cNvPr id="4126" name="Line 30"/>
                <p:cNvSpPr>
                  <a:spLocks noChangeShapeType="1"/>
                </p:cNvSpPr>
                <p:nvPr/>
              </p:nvSpPr>
              <p:spPr bwMode="auto">
                <a:xfrm>
                  <a:off x="1376" y="552"/>
                  <a:ext cx="0" cy="1524"/>
                </a:xfrm>
                <a:prstGeom prst="line">
                  <a:avLst/>
                </a:prstGeom>
                <a:noFill/>
                <a:ln w="9525">
                  <a:solidFill>
                    <a:srgbClr val="FF3300"/>
                  </a:solidFill>
                  <a:round/>
                  <a:headEnd/>
                  <a:tailEnd/>
                </a:ln>
                <a:effectLst/>
              </p:spPr>
              <p:txBody>
                <a:bodyPr wrap="none" anchor="ctr"/>
                <a:lstStyle/>
                <a:p>
                  <a:endParaRPr lang="fr-FR"/>
                </a:p>
              </p:txBody>
            </p:sp>
            <p:sp>
              <p:nvSpPr>
                <p:cNvPr id="4127" name="Line 31"/>
                <p:cNvSpPr>
                  <a:spLocks noChangeShapeType="1"/>
                </p:cNvSpPr>
                <p:nvPr/>
              </p:nvSpPr>
              <p:spPr bwMode="auto">
                <a:xfrm>
                  <a:off x="1472" y="552"/>
                  <a:ext cx="0" cy="1524"/>
                </a:xfrm>
                <a:prstGeom prst="line">
                  <a:avLst/>
                </a:prstGeom>
                <a:noFill/>
                <a:ln w="9525">
                  <a:solidFill>
                    <a:srgbClr val="FF3300"/>
                  </a:solidFill>
                  <a:round/>
                  <a:headEnd/>
                  <a:tailEnd/>
                </a:ln>
                <a:effectLst/>
              </p:spPr>
              <p:txBody>
                <a:bodyPr wrap="none" anchor="ctr"/>
                <a:lstStyle/>
                <a:p>
                  <a:endParaRPr lang="fr-FR"/>
                </a:p>
              </p:txBody>
            </p:sp>
            <p:sp>
              <p:nvSpPr>
                <p:cNvPr id="4128" name="Line 32"/>
                <p:cNvSpPr>
                  <a:spLocks noChangeShapeType="1"/>
                </p:cNvSpPr>
                <p:nvPr/>
              </p:nvSpPr>
              <p:spPr bwMode="auto">
                <a:xfrm>
                  <a:off x="1568" y="552"/>
                  <a:ext cx="0" cy="1524"/>
                </a:xfrm>
                <a:prstGeom prst="line">
                  <a:avLst/>
                </a:prstGeom>
                <a:noFill/>
                <a:ln w="9525">
                  <a:solidFill>
                    <a:srgbClr val="FF3300"/>
                  </a:solidFill>
                  <a:round/>
                  <a:headEnd/>
                  <a:tailEnd/>
                </a:ln>
                <a:effectLst/>
              </p:spPr>
              <p:txBody>
                <a:bodyPr wrap="none" anchor="ctr"/>
                <a:lstStyle/>
                <a:p>
                  <a:endParaRPr lang="fr-FR"/>
                </a:p>
              </p:txBody>
            </p:sp>
            <p:sp>
              <p:nvSpPr>
                <p:cNvPr id="4129" name="Line 33"/>
                <p:cNvSpPr>
                  <a:spLocks noChangeShapeType="1"/>
                </p:cNvSpPr>
                <p:nvPr/>
              </p:nvSpPr>
              <p:spPr bwMode="auto">
                <a:xfrm>
                  <a:off x="1664" y="552"/>
                  <a:ext cx="0" cy="1524"/>
                </a:xfrm>
                <a:prstGeom prst="line">
                  <a:avLst/>
                </a:prstGeom>
                <a:noFill/>
                <a:ln w="9525">
                  <a:solidFill>
                    <a:srgbClr val="FF3300"/>
                  </a:solidFill>
                  <a:round/>
                  <a:headEnd/>
                  <a:tailEnd/>
                </a:ln>
                <a:effectLst/>
              </p:spPr>
              <p:txBody>
                <a:bodyPr wrap="none" anchor="ctr"/>
                <a:lstStyle/>
                <a:p>
                  <a:endParaRPr lang="fr-FR"/>
                </a:p>
              </p:txBody>
            </p:sp>
            <p:sp>
              <p:nvSpPr>
                <p:cNvPr id="4130" name="Line 34"/>
                <p:cNvSpPr>
                  <a:spLocks noChangeShapeType="1"/>
                </p:cNvSpPr>
                <p:nvPr/>
              </p:nvSpPr>
              <p:spPr bwMode="auto">
                <a:xfrm>
                  <a:off x="1760" y="552"/>
                  <a:ext cx="0" cy="1524"/>
                </a:xfrm>
                <a:prstGeom prst="line">
                  <a:avLst/>
                </a:prstGeom>
                <a:noFill/>
                <a:ln w="9525">
                  <a:solidFill>
                    <a:srgbClr val="FF3300"/>
                  </a:solidFill>
                  <a:round/>
                  <a:headEnd/>
                  <a:tailEnd/>
                </a:ln>
                <a:effectLst/>
              </p:spPr>
              <p:txBody>
                <a:bodyPr wrap="none" anchor="ctr"/>
                <a:lstStyle/>
                <a:p>
                  <a:endParaRPr lang="fr-FR"/>
                </a:p>
              </p:txBody>
            </p:sp>
            <p:sp>
              <p:nvSpPr>
                <p:cNvPr id="4131" name="Line 35"/>
                <p:cNvSpPr>
                  <a:spLocks noChangeShapeType="1"/>
                </p:cNvSpPr>
                <p:nvPr/>
              </p:nvSpPr>
              <p:spPr bwMode="auto">
                <a:xfrm>
                  <a:off x="1856" y="552"/>
                  <a:ext cx="0" cy="1524"/>
                </a:xfrm>
                <a:prstGeom prst="line">
                  <a:avLst/>
                </a:prstGeom>
                <a:noFill/>
                <a:ln w="9525">
                  <a:solidFill>
                    <a:srgbClr val="FF3300"/>
                  </a:solidFill>
                  <a:round/>
                  <a:headEnd/>
                  <a:tailEnd/>
                </a:ln>
                <a:effectLst/>
              </p:spPr>
              <p:txBody>
                <a:bodyPr wrap="none" anchor="ctr"/>
                <a:lstStyle/>
                <a:p>
                  <a:endParaRPr lang="fr-FR"/>
                </a:p>
              </p:txBody>
            </p:sp>
            <p:sp>
              <p:nvSpPr>
                <p:cNvPr id="4132" name="Line 36"/>
                <p:cNvSpPr>
                  <a:spLocks noChangeShapeType="1"/>
                </p:cNvSpPr>
                <p:nvPr/>
              </p:nvSpPr>
              <p:spPr bwMode="auto">
                <a:xfrm>
                  <a:off x="1952" y="552"/>
                  <a:ext cx="0" cy="1524"/>
                </a:xfrm>
                <a:prstGeom prst="line">
                  <a:avLst/>
                </a:prstGeom>
                <a:noFill/>
                <a:ln w="9525">
                  <a:solidFill>
                    <a:srgbClr val="FF3300"/>
                  </a:solidFill>
                  <a:round/>
                  <a:headEnd/>
                  <a:tailEnd/>
                </a:ln>
                <a:effectLst/>
              </p:spPr>
              <p:txBody>
                <a:bodyPr wrap="none" anchor="ctr"/>
                <a:lstStyle/>
                <a:p>
                  <a:endParaRPr lang="fr-FR"/>
                </a:p>
              </p:txBody>
            </p:sp>
            <p:sp>
              <p:nvSpPr>
                <p:cNvPr id="4133" name="Line 37"/>
                <p:cNvSpPr>
                  <a:spLocks noChangeShapeType="1"/>
                </p:cNvSpPr>
                <p:nvPr/>
              </p:nvSpPr>
              <p:spPr bwMode="auto">
                <a:xfrm>
                  <a:off x="2048" y="552"/>
                  <a:ext cx="0" cy="1524"/>
                </a:xfrm>
                <a:prstGeom prst="line">
                  <a:avLst/>
                </a:prstGeom>
                <a:noFill/>
                <a:ln w="9525">
                  <a:solidFill>
                    <a:srgbClr val="FF3300"/>
                  </a:solidFill>
                  <a:round/>
                  <a:headEnd/>
                  <a:tailEnd/>
                </a:ln>
                <a:effectLst/>
              </p:spPr>
              <p:txBody>
                <a:bodyPr wrap="none" anchor="ctr"/>
                <a:lstStyle/>
                <a:p>
                  <a:endParaRPr lang="fr-FR"/>
                </a:p>
              </p:txBody>
            </p:sp>
            <p:sp>
              <p:nvSpPr>
                <p:cNvPr id="4134" name="Line 38"/>
                <p:cNvSpPr>
                  <a:spLocks noChangeShapeType="1"/>
                </p:cNvSpPr>
                <p:nvPr/>
              </p:nvSpPr>
              <p:spPr bwMode="auto">
                <a:xfrm>
                  <a:off x="2144" y="552"/>
                  <a:ext cx="0" cy="1524"/>
                </a:xfrm>
                <a:prstGeom prst="line">
                  <a:avLst/>
                </a:prstGeom>
                <a:noFill/>
                <a:ln w="9525">
                  <a:solidFill>
                    <a:srgbClr val="FF3300"/>
                  </a:solidFill>
                  <a:round/>
                  <a:headEnd/>
                  <a:tailEnd/>
                </a:ln>
                <a:effectLst/>
              </p:spPr>
              <p:txBody>
                <a:bodyPr wrap="none" anchor="ctr"/>
                <a:lstStyle/>
                <a:p>
                  <a:endParaRPr lang="fr-FR"/>
                </a:p>
              </p:txBody>
            </p:sp>
            <p:sp>
              <p:nvSpPr>
                <p:cNvPr id="4135" name="Line 39"/>
                <p:cNvSpPr>
                  <a:spLocks noChangeShapeType="1"/>
                </p:cNvSpPr>
                <p:nvPr/>
              </p:nvSpPr>
              <p:spPr bwMode="auto">
                <a:xfrm>
                  <a:off x="2240" y="552"/>
                  <a:ext cx="0" cy="1524"/>
                </a:xfrm>
                <a:prstGeom prst="line">
                  <a:avLst/>
                </a:prstGeom>
                <a:noFill/>
                <a:ln w="9525">
                  <a:solidFill>
                    <a:srgbClr val="FF3300"/>
                  </a:solidFill>
                  <a:round/>
                  <a:headEnd/>
                  <a:tailEnd/>
                </a:ln>
                <a:effectLst/>
              </p:spPr>
              <p:txBody>
                <a:bodyPr wrap="none" anchor="ctr"/>
                <a:lstStyle/>
                <a:p>
                  <a:endParaRPr lang="fr-FR"/>
                </a:p>
              </p:txBody>
            </p:sp>
            <p:sp>
              <p:nvSpPr>
                <p:cNvPr id="4136" name="Line 40"/>
                <p:cNvSpPr>
                  <a:spLocks noChangeShapeType="1"/>
                </p:cNvSpPr>
                <p:nvPr/>
              </p:nvSpPr>
              <p:spPr bwMode="auto">
                <a:xfrm>
                  <a:off x="2336" y="552"/>
                  <a:ext cx="0" cy="1524"/>
                </a:xfrm>
                <a:prstGeom prst="line">
                  <a:avLst/>
                </a:prstGeom>
                <a:noFill/>
                <a:ln w="9525">
                  <a:solidFill>
                    <a:srgbClr val="FF3300"/>
                  </a:solidFill>
                  <a:round/>
                  <a:headEnd/>
                  <a:tailEnd/>
                </a:ln>
                <a:effectLst/>
              </p:spPr>
              <p:txBody>
                <a:bodyPr wrap="none" anchor="ctr"/>
                <a:lstStyle/>
                <a:p>
                  <a:endParaRPr lang="fr-FR"/>
                </a:p>
              </p:txBody>
            </p:sp>
            <p:sp>
              <p:nvSpPr>
                <p:cNvPr id="4137" name="Line 41"/>
                <p:cNvSpPr>
                  <a:spLocks noChangeShapeType="1"/>
                </p:cNvSpPr>
                <p:nvPr/>
              </p:nvSpPr>
              <p:spPr bwMode="auto">
                <a:xfrm>
                  <a:off x="2432" y="552"/>
                  <a:ext cx="0" cy="1524"/>
                </a:xfrm>
                <a:prstGeom prst="line">
                  <a:avLst/>
                </a:prstGeom>
                <a:noFill/>
                <a:ln w="9525">
                  <a:solidFill>
                    <a:srgbClr val="FF3300"/>
                  </a:solidFill>
                  <a:round/>
                  <a:headEnd/>
                  <a:tailEnd/>
                </a:ln>
                <a:effectLst/>
              </p:spPr>
              <p:txBody>
                <a:bodyPr wrap="none" anchor="ctr"/>
                <a:lstStyle/>
                <a:p>
                  <a:endParaRPr lang="fr-FR"/>
                </a:p>
              </p:txBody>
            </p:sp>
            <p:sp>
              <p:nvSpPr>
                <p:cNvPr id="4138" name="Line 42"/>
                <p:cNvSpPr>
                  <a:spLocks noChangeShapeType="1"/>
                </p:cNvSpPr>
                <p:nvPr/>
              </p:nvSpPr>
              <p:spPr bwMode="auto">
                <a:xfrm>
                  <a:off x="2528" y="552"/>
                  <a:ext cx="0" cy="1524"/>
                </a:xfrm>
                <a:prstGeom prst="line">
                  <a:avLst/>
                </a:prstGeom>
                <a:noFill/>
                <a:ln w="9525">
                  <a:solidFill>
                    <a:srgbClr val="FF3300"/>
                  </a:solidFill>
                  <a:round/>
                  <a:headEnd/>
                  <a:tailEnd/>
                </a:ln>
                <a:effectLst/>
              </p:spPr>
              <p:txBody>
                <a:bodyPr wrap="none" anchor="ctr"/>
                <a:lstStyle/>
                <a:p>
                  <a:endParaRPr lang="fr-FR"/>
                </a:p>
              </p:txBody>
            </p:sp>
            <p:sp>
              <p:nvSpPr>
                <p:cNvPr id="4139" name="Line 43"/>
                <p:cNvSpPr>
                  <a:spLocks noChangeShapeType="1"/>
                </p:cNvSpPr>
                <p:nvPr/>
              </p:nvSpPr>
              <p:spPr bwMode="auto">
                <a:xfrm>
                  <a:off x="2624" y="552"/>
                  <a:ext cx="0" cy="1524"/>
                </a:xfrm>
                <a:prstGeom prst="line">
                  <a:avLst/>
                </a:prstGeom>
                <a:noFill/>
                <a:ln w="9525">
                  <a:solidFill>
                    <a:srgbClr val="FF3300"/>
                  </a:solidFill>
                  <a:round/>
                  <a:headEnd/>
                  <a:tailEnd/>
                </a:ln>
                <a:effectLst/>
              </p:spPr>
              <p:txBody>
                <a:bodyPr wrap="none" anchor="ctr"/>
                <a:lstStyle/>
                <a:p>
                  <a:endParaRPr lang="fr-FR"/>
                </a:p>
              </p:txBody>
            </p:sp>
            <p:sp>
              <p:nvSpPr>
                <p:cNvPr id="4140" name="Line 44"/>
                <p:cNvSpPr>
                  <a:spLocks noChangeShapeType="1"/>
                </p:cNvSpPr>
                <p:nvPr/>
              </p:nvSpPr>
              <p:spPr bwMode="auto">
                <a:xfrm>
                  <a:off x="2720" y="552"/>
                  <a:ext cx="0" cy="1524"/>
                </a:xfrm>
                <a:prstGeom prst="line">
                  <a:avLst/>
                </a:prstGeom>
                <a:noFill/>
                <a:ln w="9525">
                  <a:solidFill>
                    <a:srgbClr val="FF3300"/>
                  </a:solidFill>
                  <a:round/>
                  <a:headEnd/>
                  <a:tailEnd/>
                </a:ln>
                <a:effectLst/>
              </p:spPr>
              <p:txBody>
                <a:bodyPr wrap="none" anchor="ctr"/>
                <a:lstStyle/>
                <a:p>
                  <a:endParaRPr lang="fr-FR"/>
                </a:p>
              </p:txBody>
            </p:sp>
            <p:sp>
              <p:nvSpPr>
                <p:cNvPr id="4141" name="Line 45"/>
                <p:cNvSpPr>
                  <a:spLocks noChangeShapeType="1"/>
                </p:cNvSpPr>
                <p:nvPr/>
              </p:nvSpPr>
              <p:spPr bwMode="auto">
                <a:xfrm>
                  <a:off x="2816" y="552"/>
                  <a:ext cx="0" cy="1524"/>
                </a:xfrm>
                <a:prstGeom prst="line">
                  <a:avLst/>
                </a:prstGeom>
                <a:noFill/>
                <a:ln w="9525">
                  <a:solidFill>
                    <a:srgbClr val="FF3300"/>
                  </a:solidFill>
                  <a:round/>
                  <a:headEnd/>
                  <a:tailEnd/>
                </a:ln>
                <a:effectLst/>
              </p:spPr>
              <p:txBody>
                <a:bodyPr wrap="none" anchor="ctr"/>
                <a:lstStyle/>
                <a:p>
                  <a:endParaRPr lang="fr-FR"/>
                </a:p>
              </p:txBody>
            </p:sp>
            <p:sp>
              <p:nvSpPr>
                <p:cNvPr id="4142" name="Line 46"/>
                <p:cNvSpPr>
                  <a:spLocks noChangeShapeType="1"/>
                </p:cNvSpPr>
                <p:nvPr/>
              </p:nvSpPr>
              <p:spPr bwMode="auto">
                <a:xfrm>
                  <a:off x="2912" y="552"/>
                  <a:ext cx="0" cy="1524"/>
                </a:xfrm>
                <a:prstGeom prst="line">
                  <a:avLst/>
                </a:prstGeom>
                <a:noFill/>
                <a:ln w="9525">
                  <a:solidFill>
                    <a:srgbClr val="FF3300"/>
                  </a:solidFill>
                  <a:round/>
                  <a:headEnd/>
                  <a:tailEnd/>
                </a:ln>
                <a:effectLst/>
              </p:spPr>
              <p:txBody>
                <a:bodyPr wrap="none" anchor="ctr"/>
                <a:lstStyle/>
                <a:p>
                  <a:endParaRPr lang="fr-FR"/>
                </a:p>
              </p:txBody>
            </p:sp>
            <p:sp>
              <p:nvSpPr>
                <p:cNvPr id="4143" name="Line 47"/>
                <p:cNvSpPr>
                  <a:spLocks noChangeShapeType="1"/>
                </p:cNvSpPr>
                <p:nvPr/>
              </p:nvSpPr>
              <p:spPr bwMode="auto">
                <a:xfrm>
                  <a:off x="3008" y="552"/>
                  <a:ext cx="0" cy="1524"/>
                </a:xfrm>
                <a:prstGeom prst="line">
                  <a:avLst/>
                </a:prstGeom>
                <a:noFill/>
                <a:ln w="9525">
                  <a:solidFill>
                    <a:srgbClr val="FF3300"/>
                  </a:solidFill>
                  <a:round/>
                  <a:headEnd/>
                  <a:tailEnd/>
                </a:ln>
                <a:effectLst/>
              </p:spPr>
              <p:txBody>
                <a:bodyPr wrap="none" anchor="ctr"/>
                <a:lstStyle/>
                <a:p>
                  <a:endParaRPr lang="fr-FR"/>
                </a:p>
              </p:txBody>
            </p:sp>
          </p:grpSp>
          <p:sp>
            <p:nvSpPr>
              <p:cNvPr id="4657" name="Line 561"/>
              <p:cNvSpPr>
                <a:spLocks noChangeShapeType="1"/>
              </p:cNvSpPr>
              <p:nvPr/>
            </p:nvSpPr>
            <p:spPr bwMode="auto">
              <a:xfrm>
                <a:off x="1176" y="120"/>
                <a:ext cx="2190" cy="0"/>
              </a:xfrm>
              <a:prstGeom prst="line">
                <a:avLst/>
              </a:prstGeom>
              <a:noFill/>
              <a:ln w="9525">
                <a:solidFill>
                  <a:srgbClr val="FF3300"/>
                </a:solidFill>
                <a:round/>
                <a:headEnd/>
                <a:tailEnd/>
              </a:ln>
              <a:effectLst/>
            </p:spPr>
            <p:txBody>
              <a:bodyPr wrap="none" anchor="ctr"/>
              <a:lstStyle/>
              <a:p>
                <a:endParaRPr lang="fr-FR"/>
              </a:p>
            </p:txBody>
          </p:sp>
          <p:sp>
            <p:nvSpPr>
              <p:cNvPr id="4658" name="Line 562"/>
              <p:cNvSpPr>
                <a:spLocks noChangeShapeType="1"/>
              </p:cNvSpPr>
              <p:nvPr/>
            </p:nvSpPr>
            <p:spPr bwMode="auto">
              <a:xfrm>
                <a:off x="1176" y="216"/>
                <a:ext cx="2190" cy="0"/>
              </a:xfrm>
              <a:prstGeom prst="line">
                <a:avLst/>
              </a:prstGeom>
              <a:noFill/>
              <a:ln w="9525">
                <a:solidFill>
                  <a:srgbClr val="FF3300"/>
                </a:solidFill>
                <a:round/>
                <a:headEnd/>
                <a:tailEnd/>
              </a:ln>
              <a:effectLst/>
            </p:spPr>
            <p:txBody>
              <a:bodyPr wrap="none" anchor="ctr"/>
              <a:lstStyle/>
              <a:p>
                <a:endParaRPr lang="fr-FR"/>
              </a:p>
            </p:txBody>
          </p:sp>
          <p:sp>
            <p:nvSpPr>
              <p:cNvPr id="4659" name="Line 563"/>
              <p:cNvSpPr>
                <a:spLocks noChangeShapeType="1"/>
              </p:cNvSpPr>
              <p:nvPr/>
            </p:nvSpPr>
            <p:spPr bwMode="auto">
              <a:xfrm>
                <a:off x="1176" y="312"/>
                <a:ext cx="2190" cy="0"/>
              </a:xfrm>
              <a:prstGeom prst="line">
                <a:avLst/>
              </a:prstGeom>
              <a:noFill/>
              <a:ln w="9525">
                <a:solidFill>
                  <a:srgbClr val="FF3300"/>
                </a:solidFill>
                <a:round/>
                <a:headEnd/>
                <a:tailEnd/>
              </a:ln>
              <a:effectLst/>
            </p:spPr>
            <p:txBody>
              <a:bodyPr wrap="none" anchor="ctr"/>
              <a:lstStyle/>
              <a:p>
                <a:endParaRPr lang="fr-FR"/>
              </a:p>
            </p:txBody>
          </p:sp>
          <p:sp>
            <p:nvSpPr>
              <p:cNvPr id="4660" name="Line 564"/>
              <p:cNvSpPr>
                <a:spLocks noChangeShapeType="1"/>
              </p:cNvSpPr>
              <p:nvPr/>
            </p:nvSpPr>
            <p:spPr bwMode="auto">
              <a:xfrm>
                <a:off x="1176" y="408"/>
                <a:ext cx="2190" cy="0"/>
              </a:xfrm>
              <a:prstGeom prst="line">
                <a:avLst/>
              </a:prstGeom>
              <a:noFill/>
              <a:ln w="9525">
                <a:solidFill>
                  <a:srgbClr val="FF3300"/>
                </a:solidFill>
                <a:round/>
                <a:headEnd/>
                <a:tailEnd/>
              </a:ln>
              <a:effectLst/>
            </p:spPr>
            <p:txBody>
              <a:bodyPr wrap="none" anchor="ctr"/>
              <a:lstStyle/>
              <a:p>
                <a:endParaRPr lang="fr-FR"/>
              </a:p>
            </p:txBody>
          </p:sp>
          <p:sp>
            <p:nvSpPr>
              <p:cNvPr id="4661" name="Line 565"/>
              <p:cNvSpPr>
                <a:spLocks noChangeShapeType="1"/>
              </p:cNvSpPr>
              <p:nvPr/>
            </p:nvSpPr>
            <p:spPr bwMode="auto">
              <a:xfrm>
                <a:off x="1176" y="504"/>
                <a:ext cx="2190" cy="0"/>
              </a:xfrm>
              <a:prstGeom prst="line">
                <a:avLst/>
              </a:prstGeom>
              <a:noFill/>
              <a:ln w="9525">
                <a:solidFill>
                  <a:srgbClr val="FF3300"/>
                </a:solidFill>
                <a:round/>
                <a:headEnd/>
                <a:tailEnd/>
              </a:ln>
              <a:effectLst/>
            </p:spPr>
            <p:txBody>
              <a:bodyPr wrap="none" anchor="ctr"/>
              <a:lstStyle/>
              <a:p>
                <a:endParaRPr lang="fr-FR"/>
              </a:p>
            </p:txBody>
          </p:sp>
          <p:sp>
            <p:nvSpPr>
              <p:cNvPr id="4662" name="Line 566"/>
              <p:cNvSpPr>
                <a:spLocks noChangeShapeType="1"/>
              </p:cNvSpPr>
              <p:nvPr/>
            </p:nvSpPr>
            <p:spPr bwMode="auto">
              <a:xfrm>
                <a:off x="1176" y="600"/>
                <a:ext cx="2190" cy="0"/>
              </a:xfrm>
              <a:prstGeom prst="line">
                <a:avLst/>
              </a:prstGeom>
              <a:noFill/>
              <a:ln w="9525">
                <a:solidFill>
                  <a:srgbClr val="FF3300"/>
                </a:solidFill>
                <a:round/>
                <a:headEnd/>
                <a:tailEnd/>
              </a:ln>
              <a:effectLst/>
            </p:spPr>
            <p:txBody>
              <a:bodyPr wrap="none" anchor="ctr"/>
              <a:lstStyle/>
              <a:p>
                <a:endParaRPr lang="fr-FR"/>
              </a:p>
            </p:txBody>
          </p:sp>
          <p:sp>
            <p:nvSpPr>
              <p:cNvPr id="4663" name="Line 567"/>
              <p:cNvSpPr>
                <a:spLocks noChangeShapeType="1"/>
              </p:cNvSpPr>
              <p:nvPr/>
            </p:nvSpPr>
            <p:spPr bwMode="auto">
              <a:xfrm>
                <a:off x="1176" y="696"/>
                <a:ext cx="2190" cy="0"/>
              </a:xfrm>
              <a:prstGeom prst="line">
                <a:avLst/>
              </a:prstGeom>
              <a:noFill/>
              <a:ln w="9525">
                <a:solidFill>
                  <a:srgbClr val="FF3300"/>
                </a:solidFill>
                <a:round/>
                <a:headEnd/>
                <a:tailEnd/>
              </a:ln>
              <a:effectLst/>
            </p:spPr>
            <p:txBody>
              <a:bodyPr wrap="none" anchor="ctr"/>
              <a:lstStyle/>
              <a:p>
                <a:endParaRPr lang="fr-FR"/>
              </a:p>
            </p:txBody>
          </p:sp>
          <p:sp>
            <p:nvSpPr>
              <p:cNvPr id="4664" name="Line 568"/>
              <p:cNvSpPr>
                <a:spLocks noChangeShapeType="1"/>
              </p:cNvSpPr>
              <p:nvPr/>
            </p:nvSpPr>
            <p:spPr bwMode="auto">
              <a:xfrm>
                <a:off x="1176" y="792"/>
                <a:ext cx="2190" cy="0"/>
              </a:xfrm>
              <a:prstGeom prst="line">
                <a:avLst/>
              </a:prstGeom>
              <a:noFill/>
              <a:ln w="9525">
                <a:solidFill>
                  <a:srgbClr val="FF3300"/>
                </a:solidFill>
                <a:round/>
                <a:headEnd/>
                <a:tailEnd/>
              </a:ln>
              <a:effectLst/>
            </p:spPr>
            <p:txBody>
              <a:bodyPr wrap="none" anchor="ctr"/>
              <a:lstStyle/>
              <a:p>
                <a:endParaRPr lang="fr-FR"/>
              </a:p>
            </p:txBody>
          </p:sp>
          <p:sp>
            <p:nvSpPr>
              <p:cNvPr id="4665" name="Line 569"/>
              <p:cNvSpPr>
                <a:spLocks noChangeShapeType="1"/>
              </p:cNvSpPr>
              <p:nvPr/>
            </p:nvSpPr>
            <p:spPr bwMode="auto">
              <a:xfrm>
                <a:off x="1176" y="888"/>
                <a:ext cx="2190" cy="0"/>
              </a:xfrm>
              <a:prstGeom prst="line">
                <a:avLst/>
              </a:prstGeom>
              <a:noFill/>
              <a:ln w="9525">
                <a:solidFill>
                  <a:srgbClr val="FF3300"/>
                </a:solidFill>
                <a:round/>
                <a:headEnd/>
                <a:tailEnd/>
              </a:ln>
              <a:effectLst/>
            </p:spPr>
            <p:txBody>
              <a:bodyPr wrap="none" anchor="ctr"/>
              <a:lstStyle/>
              <a:p>
                <a:endParaRPr lang="fr-FR"/>
              </a:p>
            </p:txBody>
          </p:sp>
          <p:sp>
            <p:nvSpPr>
              <p:cNvPr id="4666" name="Line 570"/>
              <p:cNvSpPr>
                <a:spLocks noChangeShapeType="1"/>
              </p:cNvSpPr>
              <p:nvPr/>
            </p:nvSpPr>
            <p:spPr bwMode="auto">
              <a:xfrm>
                <a:off x="1176" y="984"/>
                <a:ext cx="2190" cy="0"/>
              </a:xfrm>
              <a:prstGeom prst="line">
                <a:avLst/>
              </a:prstGeom>
              <a:noFill/>
              <a:ln w="9525">
                <a:solidFill>
                  <a:srgbClr val="FF3300"/>
                </a:solidFill>
                <a:round/>
                <a:headEnd/>
                <a:tailEnd/>
              </a:ln>
              <a:effectLst/>
            </p:spPr>
            <p:txBody>
              <a:bodyPr wrap="none" anchor="ctr"/>
              <a:lstStyle/>
              <a:p>
                <a:endParaRPr lang="fr-FR"/>
              </a:p>
            </p:txBody>
          </p:sp>
          <p:sp>
            <p:nvSpPr>
              <p:cNvPr id="4667" name="Line 571"/>
              <p:cNvSpPr>
                <a:spLocks noChangeShapeType="1"/>
              </p:cNvSpPr>
              <p:nvPr/>
            </p:nvSpPr>
            <p:spPr bwMode="auto">
              <a:xfrm>
                <a:off x="1176" y="1080"/>
                <a:ext cx="2190" cy="0"/>
              </a:xfrm>
              <a:prstGeom prst="line">
                <a:avLst/>
              </a:prstGeom>
              <a:noFill/>
              <a:ln w="9525">
                <a:solidFill>
                  <a:srgbClr val="FF3300"/>
                </a:solidFill>
                <a:round/>
                <a:headEnd/>
                <a:tailEnd/>
              </a:ln>
              <a:effectLst/>
            </p:spPr>
            <p:txBody>
              <a:bodyPr wrap="none" anchor="ctr"/>
              <a:lstStyle/>
              <a:p>
                <a:endParaRPr lang="fr-FR"/>
              </a:p>
            </p:txBody>
          </p:sp>
          <p:sp>
            <p:nvSpPr>
              <p:cNvPr id="4668" name="Line 572"/>
              <p:cNvSpPr>
                <a:spLocks noChangeShapeType="1"/>
              </p:cNvSpPr>
              <p:nvPr/>
            </p:nvSpPr>
            <p:spPr bwMode="auto">
              <a:xfrm>
                <a:off x="1176" y="1176"/>
                <a:ext cx="2190" cy="0"/>
              </a:xfrm>
              <a:prstGeom prst="line">
                <a:avLst/>
              </a:prstGeom>
              <a:noFill/>
              <a:ln w="9525">
                <a:solidFill>
                  <a:srgbClr val="FF3300"/>
                </a:solidFill>
                <a:round/>
                <a:headEnd/>
                <a:tailEnd/>
              </a:ln>
              <a:effectLst/>
            </p:spPr>
            <p:txBody>
              <a:bodyPr wrap="none" anchor="ctr"/>
              <a:lstStyle/>
              <a:p>
                <a:endParaRPr lang="fr-FR"/>
              </a:p>
            </p:txBody>
          </p:sp>
          <p:sp>
            <p:nvSpPr>
              <p:cNvPr id="4669" name="Line 573"/>
              <p:cNvSpPr>
                <a:spLocks noChangeShapeType="1"/>
              </p:cNvSpPr>
              <p:nvPr/>
            </p:nvSpPr>
            <p:spPr bwMode="auto">
              <a:xfrm>
                <a:off x="1176" y="1272"/>
                <a:ext cx="2190" cy="0"/>
              </a:xfrm>
              <a:prstGeom prst="line">
                <a:avLst/>
              </a:prstGeom>
              <a:noFill/>
              <a:ln w="9525">
                <a:solidFill>
                  <a:srgbClr val="FF3300"/>
                </a:solidFill>
                <a:round/>
                <a:headEnd/>
                <a:tailEnd/>
              </a:ln>
              <a:effectLst/>
            </p:spPr>
            <p:txBody>
              <a:bodyPr wrap="none" anchor="ctr"/>
              <a:lstStyle/>
              <a:p>
                <a:endParaRPr lang="fr-FR"/>
              </a:p>
            </p:txBody>
          </p:sp>
          <p:sp>
            <p:nvSpPr>
              <p:cNvPr id="4670" name="Line 574"/>
              <p:cNvSpPr>
                <a:spLocks noChangeShapeType="1"/>
              </p:cNvSpPr>
              <p:nvPr/>
            </p:nvSpPr>
            <p:spPr bwMode="auto">
              <a:xfrm>
                <a:off x="1176" y="1368"/>
                <a:ext cx="2190" cy="0"/>
              </a:xfrm>
              <a:prstGeom prst="line">
                <a:avLst/>
              </a:prstGeom>
              <a:noFill/>
              <a:ln w="9525">
                <a:solidFill>
                  <a:srgbClr val="FF3300"/>
                </a:solidFill>
                <a:round/>
                <a:headEnd/>
                <a:tailEnd/>
              </a:ln>
              <a:effectLst/>
            </p:spPr>
            <p:txBody>
              <a:bodyPr wrap="none" anchor="ctr"/>
              <a:lstStyle/>
              <a:p>
                <a:endParaRPr lang="fr-FR"/>
              </a:p>
            </p:txBody>
          </p:sp>
          <p:sp>
            <p:nvSpPr>
              <p:cNvPr id="4671" name="Line 575"/>
              <p:cNvSpPr>
                <a:spLocks noChangeShapeType="1"/>
              </p:cNvSpPr>
              <p:nvPr/>
            </p:nvSpPr>
            <p:spPr bwMode="auto">
              <a:xfrm>
                <a:off x="1176" y="1464"/>
                <a:ext cx="2190" cy="0"/>
              </a:xfrm>
              <a:prstGeom prst="line">
                <a:avLst/>
              </a:prstGeom>
              <a:noFill/>
              <a:ln w="9525">
                <a:solidFill>
                  <a:srgbClr val="FF3300"/>
                </a:solidFill>
                <a:round/>
                <a:headEnd/>
                <a:tailEnd/>
              </a:ln>
              <a:effectLst/>
            </p:spPr>
            <p:txBody>
              <a:bodyPr wrap="none" anchor="ctr"/>
              <a:lstStyle/>
              <a:p>
                <a:endParaRPr lang="fr-FR"/>
              </a:p>
            </p:txBody>
          </p:sp>
          <p:sp>
            <p:nvSpPr>
              <p:cNvPr id="4672" name="Line 576"/>
              <p:cNvSpPr>
                <a:spLocks noChangeShapeType="1"/>
              </p:cNvSpPr>
              <p:nvPr/>
            </p:nvSpPr>
            <p:spPr bwMode="auto">
              <a:xfrm>
                <a:off x="1176" y="1560"/>
                <a:ext cx="2190" cy="0"/>
              </a:xfrm>
              <a:prstGeom prst="line">
                <a:avLst/>
              </a:prstGeom>
              <a:noFill/>
              <a:ln w="9525">
                <a:solidFill>
                  <a:srgbClr val="FF3300"/>
                </a:solidFill>
                <a:round/>
                <a:headEnd/>
                <a:tailEnd/>
              </a:ln>
              <a:effectLst/>
            </p:spPr>
            <p:txBody>
              <a:bodyPr wrap="none" anchor="ctr"/>
              <a:lstStyle/>
              <a:p>
                <a:endParaRPr lang="fr-FR"/>
              </a:p>
            </p:txBody>
          </p:sp>
          <p:sp>
            <p:nvSpPr>
              <p:cNvPr id="4673" name="Line 577"/>
              <p:cNvSpPr>
                <a:spLocks noChangeShapeType="1"/>
              </p:cNvSpPr>
              <p:nvPr/>
            </p:nvSpPr>
            <p:spPr bwMode="auto">
              <a:xfrm>
                <a:off x="1212" y="78"/>
                <a:ext cx="0" cy="1530"/>
              </a:xfrm>
              <a:prstGeom prst="line">
                <a:avLst/>
              </a:prstGeom>
              <a:noFill/>
              <a:ln w="9525">
                <a:solidFill>
                  <a:srgbClr val="FF3300"/>
                </a:solidFill>
                <a:round/>
                <a:headEnd/>
                <a:tailEnd/>
              </a:ln>
              <a:effectLst/>
            </p:spPr>
            <p:txBody>
              <a:bodyPr wrap="none" anchor="ctr"/>
              <a:lstStyle/>
              <a:p>
                <a:endParaRPr lang="fr-FR"/>
              </a:p>
            </p:txBody>
          </p:sp>
          <p:sp>
            <p:nvSpPr>
              <p:cNvPr id="4674" name="Line 578"/>
              <p:cNvSpPr>
                <a:spLocks noChangeShapeType="1"/>
              </p:cNvSpPr>
              <p:nvPr/>
            </p:nvSpPr>
            <p:spPr bwMode="auto">
              <a:xfrm>
                <a:off x="1308" y="78"/>
                <a:ext cx="0" cy="1530"/>
              </a:xfrm>
              <a:prstGeom prst="line">
                <a:avLst/>
              </a:prstGeom>
              <a:noFill/>
              <a:ln w="9525">
                <a:solidFill>
                  <a:srgbClr val="FF3300"/>
                </a:solidFill>
                <a:round/>
                <a:headEnd/>
                <a:tailEnd/>
              </a:ln>
              <a:effectLst/>
            </p:spPr>
            <p:txBody>
              <a:bodyPr wrap="none" anchor="ctr"/>
              <a:lstStyle/>
              <a:p>
                <a:endParaRPr lang="fr-FR"/>
              </a:p>
            </p:txBody>
          </p:sp>
          <p:sp>
            <p:nvSpPr>
              <p:cNvPr id="4675" name="Line 579"/>
              <p:cNvSpPr>
                <a:spLocks noChangeShapeType="1"/>
              </p:cNvSpPr>
              <p:nvPr/>
            </p:nvSpPr>
            <p:spPr bwMode="auto">
              <a:xfrm>
                <a:off x="1404" y="78"/>
                <a:ext cx="0" cy="1530"/>
              </a:xfrm>
              <a:prstGeom prst="line">
                <a:avLst/>
              </a:prstGeom>
              <a:noFill/>
              <a:ln w="9525">
                <a:solidFill>
                  <a:srgbClr val="FF3300"/>
                </a:solidFill>
                <a:round/>
                <a:headEnd/>
                <a:tailEnd/>
              </a:ln>
              <a:effectLst/>
            </p:spPr>
            <p:txBody>
              <a:bodyPr wrap="none" anchor="ctr"/>
              <a:lstStyle/>
              <a:p>
                <a:endParaRPr lang="fr-FR"/>
              </a:p>
            </p:txBody>
          </p:sp>
          <p:sp>
            <p:nvSpPr>
              <p:cNvPr id="4676" name="Line 580"/>
              <p:cNvSpPr>
                <a:spLocks noChangeShapeType="1"/>
              </p:cNvSpPr>
              <p:nvPr/>
            </p:nvSpPr>
            <p:spPr bwMode="auto">
              <a:xfrm>
                <a:off x="1500" y="78"/>
                <a:ext cx="0" cy="1530"/>
              </a:xfrm>
              <a:prstGeom prst="line">
                <a:avLst/>
              </a:prstGeom>
              <a:noFill/>
              <a:ln w="9525">
                <a:solidFill>
                  <a:srgbClr val="FF3300"/>
                </a:solidFill>
                <a:round/>
                <a:headEnd/>
                <a:tailEnd/>
              </a:ln>
              <a:effectLst/>
            </p:spPr>
            <p:txBody>
              <a:bodyPr wrap="none" anchor="ctr"/>
              <a:lstStyle/>
              <a:p>
                <a:endParaRPr lang="fr-FR"/>
              </a:p>
            </p:txBody>
          </p:sp>
          <p:sp>
            <p:nvSpPr>
              <p:cNvPr id="4677" name="Line 581"/>
              <p:cNvSpPr>
                <a:spLocks noChangeShapeType="1"/>
              </p:cNvSpPr>
              <p:nvPr/>
            </p:nvSpPr>
            <p:spPr bwMode="auto">
              <a:xfrm>
                <a:off x="1596" y="78"/>
                <a:ext cx="0" cy="1530"/>
              </a:xfrm>
              <a:prstGeom prst="line">
                <a:avLst/>
              </a:prstGeom>
              <a:noFill/>
              <a:ln w="9525">
                <a:solidFill>
                  <a:srgbClr val="FF3300"/>
                </a:solidFill>
                <a:round/>
                <a:headEnd/>
                <a:tailEnd/>
              </a:ln>
              <a:effectLst/>
            </p:spPr>
            <p:txBody>
              <a:bodyPr wrap="none" anchor="ctr"/>
              <a:lstStyle/>
              <a:p>
                <a:endParaRPr lang="fr-FR"/>
              </a:p>
            </p:txBody>
          </p:sp>
          <p:sp>
            <p:nvSpPr>
              <p:cNvPr id="4678" name="Line 582"/>
              <p:cNvSpPr>
                <a:spLocks noChangeShapeType="1"/>
              </p:cNvSpPr>
              <p:nvPr/>
            </p:nvSpPr>
            <p:spPr bwMode="auto">
              <a:xfrm>
                <a:off x="1692" y="78"/>
                <a:ext cx="0" cy="1530"/>
              </a:xfrm>
              <a:prstGeom prst="line">
                <a:avLst/>
              </a:prstGeom>
              <a:noFill/>
              <a:ln w="9525">
                <a:solidFill>
                  <a:srgbClr val="FF3300"/>
                </a:solidFill>
                <a:round/>
                <a:headEnd/>
                <a:tailEnd/>
              </a:ln>
              <a:effectLst/>
            </p:spPr>
            <p:txBody>
              <a:bodyPr wrap="none" anchor="ctr"/>
              <a:lstStyle/>
              <a:p>
                <a:endParaRPr lang="fr-FR"/>
              </a:p>
            </p:txBody>
          </p:sp>
          <p:sp>
            <p:nvSpPr>
              <p:cNvPr id="4679" name="Line 583"/>
              <p:cNvSpPr>
                <a:spLocks noChangeShapeType="1"/>
              </p:cNvSpPr>
              <p:nvPr/>
            </p:nvSpPr>
            <p:spPr bwMode="auto">
              <a:xfrm>
                <a:off x="1788" y="78"/>
                <a:ext cx="0" cy="1530"/>
              </a:xfrm>
              <a:prstGeom prst="line">
                <a:avLst/>
              </a:prstGeom>
              <a:noFill/>
              <a:ln w="9525">
                <a:solidFill>
                  <a:srgbClr val="FF3300"/>
                </a:solidFill>
                <a:round/>
                <a:headEnd/>
                <a:tailEnd/>
              </a:ln>
              <a:effectLst/>
            </p:spPr>
            <p:txBody>
              <a:bodyPr wrap="none" anchor="ctr"/>
              <a:lstStyle/>
              <a:p>
                <a:endParaRPr lang="fr-FR"/>
              </a:p>
            </p:txBody>
          </p:sp>
          <p:sp>
            <p:nvSpPr>
              <p:cNvPr id="4680" name="Line 584"/>
              <p:cNvSpPr>
                <a:spLocks noChangeShapeType="1"/>
              </p:cNvSpPr>
              <p:nvPr/>
            </p:nvSpPr>
            <p:spPr bwMode="auto">
              <a:xfrm>
                <a:off x="1884" y="78"/>
                <a:ext cx="0" cy="1530"/>
              </a:xfrm>
              <a:prstGeom prst="line">
                <a:avLst/>
              </a:prstGeom>
              <a:noFill/>
              <a:ln w="9525">
                <a:solidFill>
                  <a:srgbClr val="FF3300"/>
                </a:solidFill>
                <a:round/>
                <a:headEnd/>
                <a:tailEnd/>
              </a:ln>
              <a:effectLst/>
            </p:spPr>
            <p:txBody>
              <a:bodyPr wrap="none" anchor="ctr"/>
              <a:lstStyle/>
              <a:p>
                <a:endParaRPr lang="fr-FR"/>
              </a:p>
            </p:txBody>
          </p:sp>
          <p:sp>
            <p:nvSpPr>
              <p:cNvPr id="4681" name="Line 585"/>
              <p:cNvSpPr>
                <a:spLocks noChangeShapeType="1"/>
              </p:cNvSpPr>
              <p:nvPr/>
            </p:nvSpPr>
            <p:spPr bwMode="auto">
              <a:xfrm>
                <a:off x="1980" y="78"/>
                <a:ext cx="0" cy="1530"/>
              </a:xfrm>
              <a:prstGeom prst="line">
                <a:avLst/>
              </a:prstGeom>
              <a:noFill/>
              <a:ln w="9525">
                <a:solidFill>
                  <a:srgbClr val="FF3300"/>
                </a:solidFill>
                <a:round/>
                <a:headEnd/>
                <a:tailEnd/>
              </a:ln>
              <a:effectLst/>
            </p:spPr>
            <p:txBody>
              <a:bodyPr wrap="none" anchor="ctr"/>
              <a:lstStyle/>
              <a:p>
                <a:endParaRPr lang="fr-FR"/>
              </a:p>
            </p:txBody>
          </p:sp>
          <p:sp>
            <p:nvSpPr>
              <p:cNvPr id="4682" name="Line 586"/>
              <p:cNvSpPr>
                <a:spLocks noChangeShapeType="1"/>
              </p:cNvSpPr>
              <p:nvPr/>
            </p:nvSpPr>
            <p:spPr bwMode="auto">
              <a:xfrm>
                <a:off x="2076" y="78"/>
                <a:ext cx="0" cy="1530"/>
              </a:xfrm>
              <a:prstGeom prst="line">
                <a:avLst/>
              </a:prstGeom>
              <a:noFill/>
              <a:ln w="9525">
                <a:solidFill>
                  <a:srgbClr val="FF3300"/>
                </a:solidFill>
                <a:round/>
                <a:headEnd/>
                <a:tailEnd/>
              </a:ln>
              <a:effectLst/>
            </p:spPr>
            <p:txBody>
              <a:bodyPr wrap="none" anchor="ctr"/>
              <a:lstStyle/>
              <a:p>
                <a:endParaRPr lang="fr-FR"/>
              </a:p>
            </p:txBody>
          </p:sp>
          <p:sp>
            <p:nvSpPr>
              <p:cNvPr id="4683" name="Line 587"/>
              <p:cNvSpPr>
                <a:spLocks noChangeShapeType="1"/>
              </p:cNvSpPr>
              <p:nvPr/>
            </p:nvSpPr>
            <p:spPr bwMode="auto">
              <a:xfrm>
                <a:off x="2172" y="78"/>
                <a:ext cx="0" cy="1530"/>
              </a:xfrm>
              <a:prstGeom prst="line">
                <a:avLst/>
              </a:prstGeom>
              <a:noFill/>
              <a:ln w="9525">
                <a:solidFill>
                  <a:srgbClr val="FF3300"/>
                </a:solidFill>
                <a:round/>
                <a:headEnd/>
                <a:tailEnd/>
              </a:ln>
              <a:effectLst/>
            </p:spPr>
            <p:txBody>
              <a:bodyPr wrap="none" anchor="ctr"/>
              <a:lstStyle/>
              <a:p>
                <a:endParaRPr lang="fr-FR"/>
              </a:p>
            </p:txBody>
          </p:sp>
          <p:sp>
            <p:nvSpPr>
              <p:cNvPr id="4684" name="Line 588"/>
              <p:cNvSpPr>
                <a:spLocks noChangeShapeType="1"/>
              </p:cNvSpPr>
              <p:nvPr/>
            </p:nvSpPr>
            <p:spPr bwMode="auto">
              <a:xfrm>
                <a:off x="2268" y="78"/>
                <a:ext cx="0" cy="1530"/>
              </a:xfrm>
              <a:prstGeom prst="line">
                <a:avLst/>
              </a:prstGeom>
              <a:noFill/>
              <a:ln w="9525">
                <a:solidFill>
                  <a:srgbClr val="FF3300"/>
                </a:solidFill>
                <a:round/>
                <a:headEnd/>
                <a:tailEnd/>
              </a:ln>
              <a:effectLst/>
            </p:spPr>
            <p:txBody>
              <a:bodyPr wrap="none" anchor="ctr"/>
              <a:lstStyle/>
              <a:p>
                <a:endParaRPr lang="fr-FR"/>
              </a:p>
            </p:txBody>
          </p:sp>
          <p:sp>
            <p:nvSpPr>
              <p:cNvPr id="4685" name="Line 589"/>
              <p:cNvSpPr>
                <a:spLocks noChangeShapeType="1"/>
              </p:cNvSpPr>
              <p:nvPr/>
            </p:nvSpPr>
            <p:spPr bwMode="auto">
              <a:xfrm>
                <a:off x="2364" y="78"/>
                <a:ext cx="0" cy="1530"/>
              </a:xfrm>
              <a:prstGeom prst="line">
                <a:avLst/>
              </a:prstGeom>
              <a:noFill/>
              <a:ln w="9525">
                <a:solidFill>
                  <a:srgbClr val="FF3300"/>
                </a:solidFill>
                <a:round/>
                <a:headEnd/>
                <a:tailEnd/>
              </a:ln>
              <a:effectLst/>
            </p:spPr>
            <p:txBody>
              <a:bodyPr wrap="none" anchor="ctr"/>
              <a:lstStyle/>
              <a:p>
                <a:endParaRPr lang="fr-FR"/>
              </a:p>
            </p:txBody>
          </p:sp>
          <p:sp>
            <p:nvSpPr>
              <p:cNvPr id="4686" name="Line 590"/>
              <p:cNvSpPr>
                <a:spLocks noChangeShapeType="1"/>
              </p:cNvSpPr>
              <p:nvPr/>
            </p:nvSpPr>
            <p:spPr bwMode="auto">
              <a:xfrm>
                <a:off x="2460" y="78"/>
                <a:ext cx="0" cy="1530"/>
              </a:xfrm>
              <a:prstGeom prst="line">
                <a:avLst/>
              </a:prstGeom>
              <a:noFill/>
              <a:ln w="9525">
                <a:solidFill>
                  <a:srgbClr val="FF3300"/>
                </a:solidFill>
                <a:round/>
                <a:headEnd/>
                <a:tailEnd/>
              </a:ln>
              <a:effectLst/>
            </p:spPr>
            <p:txBody>
              <a:bodyPr wrap="none" anchor="ctr"/>
              <a:lstStyle/>
              <a:p>
                <a:endParaRPr lang="fr-FR"/>
              </a:p>
            </p:txBody>
          </p:sp>
          <p:sp>
            <p:nvSpPr>
              <p:cNvPr id="4687" name="Line 591"/>
              <p:cNvSpPr>
                <a:spLocks noChangeShapeType="1"/>
              </p:cNvSpPr>
              <p:nvPr/>
            </p:nvSpPr>
            <p:spPr bwMode="auto">
              <a:xfrm>
                <a:off x="2556" y="78"/>
                <a:ext cx="0" cy="1530"/>
              </a:xfrm>
              <a:prstGeom prst="line">
                <a:avLst/>
              </a:prstGeom>
              <a:noFill/>
              <a:ln w="9525">
                <a:solidFill>
                  <a:srgbClr val="FF3300"/>
                </a:solidFill>
                <a:round/>
                <a:headEnd/>
                <a:tailEnd/>
              </a:ln>
              <a:effectLst/>
            </p:spPr>
            <p:txBody>
              <a:bodyPr wrap="none" anchor="ctr"/>
              <a:lstStyle/>
              <a:p>
                <a:endParaRPr lang="fr-FR"/>
              </a:p>
            </p:txBody>
          </p:sp>
          <p:sp>
            <p:nvSpPr>
              <p:cNvPr id="4688" name="Line 592"/>
              <p:cNvSpPr>
                <a:spLocks noChangeShapeType="1"/>
              </p:cNvSpPr>
              <p:nvPr/>
            </p:nvSpPr>
            <p:spPr bwMode="auto">
              <a:xfrm>
                <a:off x="2652" y="78"/>
                <a:ext cx="0" cy="1530"/>
              </a:xfrm>
              <a:prstGeom prst="line">
                <a:avLst/>
              </a:prstGeom>
              <a:noFill/>
              <a:ln w="9525">
                <a:solidFill>
                  <a:srgbClr val="FF3300"/>
                </a:solidFill>
                <a:round/>
                <a:headEnd/>
                <a:tailEnd/>
              </a:ln>
              <a:effectLst/>
            </p:spPr>
            <p:txBody>
              <a:bodyPr wrap="none" anchor="ctr"/>
              <a:lstStyle/>
              <a:p>
                <a:endParaRPr lang="fr-FR"/>
              </a:p>
            </p:txBody>
          </p:sp>
          <p:sp>
            <p:nvSpPr>
              <p:cNvPr id="4689" name="Line 593"/>
              <p:cNvSpPr>
                <a:spLocks noChangeShapeType="1"/>
              </p:cNvSpPr>
              <p:nvPr/>
            </p:nvSpPr>
            <p:spPr bwMode="auto">
              <a:xfrm>
                <a:off x="2748" y="78"/>
                <a:ext cx="0" cy="1530"/>
              </a:xfrm>
              <a:prstGeom prst="line">
                <a:avLst/>
              </a:prstGeom>
              <a:noFill/>
              <a:ln w="9525">
                <a:solidFill>
                  <a:srgbClr val="FF3300"/>
                </a:solidFill>
                <a:round/>
                <a:headEnd/>
                <a:tailEnd/>
              </a:ln>
              <a:effectLst/>
            </p:spPr>
            <p:txBody>
              <a:bodyPr wrap="none" anchor="ctr"/>
              <a:lstStyle/>
              <a:p>
                <a:endParaRPr lang="fr-FR"/>
              </a:p>
            </p:txBody>
          </p:sp>
          <p:sp>
            <p:nvSpPr>
              <p:cNvPr id="4690" name="Line 594"/>
              <p:cNvSpPr>
                <a:spLocks noChangeShapeType="1"/>
              </p:cNvSpPr>
              <p:nvPr/>
            </p:nvSpPr>
            <p:spPr bwMode="auto">
              <a:xfrm>
                <a:off x="2844" y="78"/>
                <a:ext cx="0" cy="1530"/>
              </a:xfrm>
              <a:prstGeom prst="line">
                <a:avLst/>
              </a:prstGeom>
              <a:noFill/>
              <a:ln w="9525">
                <a:solidFill>
                  <a:srgbClr val="FF3300"/>
                </a:solidFill>
                <a:round/>
                <a:headEnd/>
                <a:tailEnd/>
              </a:ln>
              <a:effectLst/>
            </p:spPr>
            <p:txBody>
              <a:bodyPr wrap="none" anchor="ctr"/>
              <a:lstStyle/>
              <a:p>
                <a:endParaRPr lang="fr-FR"/>
              </a:p>
            </p:txBody>
          </p:sp>
          <p:sp>
            <p:nvSpPr>
              <p:cNvPr id="4691" name="Line 595"/>
              <p:cNvSpPr>
                <a:spLocks noChangeShapeType="1"/>
              </p:cNvSpPr>
              <p:nvPr/>
            </p:nvSpPr>
            <p:spPr bwMode="auto">
              <a:xfrm>
                <a:off x="2940" y="78"/>
                <a:ext cx="0" cy="1530"/>
              </a:xfrm>
              <a:prstGeom prst="line">
                <a:avLst/>
              </a:prstGeom>
              <a:noFill/>
              <a:ln w="9525">
                <a:solidFill>
                  <a:srgbClr val="FF3300"/>
                </a:solidFill>
                <a:round/>
                <a:headEnd/>
                <a:tailEnd/>
              </a:ln>
              <a:effectLst/>
            </p:spPr>
            <p:txBody>
              <a:bodyPr wrap="none" anchor="ctr"/>
              <a:lstStyle/>
              <a:p>
                <a:endParaRPr lang="fr-FR"/>
              </a:p>
            </p:txBody>
          </p:sp>
          <p:sp>
            <p:nvSpPr>
              <p:cNvPr id="4692" name="Line 596"/>
              <p:cNvSpPr>
                <a:spLocks noChangeShapeType="1"/>
              </p:cNvSpPr>
              <p:nvPr/>
            </p:nvSpPr>
            <p:spPr bwMode="auto">
              <a:xfrm>
                <a:off x="3036" y="78"/>
                <a:ext cx="0" cy="1530"/>
              </a:xfrm>
              <a:prstGeom prst="line">
                <a:avLst/>
              </a:prstGeom>
              <a:noFill/>
              <a:ln w="9525">
                <a:solidFill>
                  <a:srgbClr val="FF3300"/>
                </a:solidFill>
                <a:round/>
                <a:headEnd/>
                <a:tailEnd/>
              </a:ln>
              <a:effectLst/>
            </p:spPr>
            <p:txBody>
              <a:bodyPr wrap="none" anchor="ctr"/>
              <a:lstStyle/>
              <a:p>
                <a:endParaRPr lang="fr-FR"/>
              </a:p>
            </p:txBody>
          </p:sp>
          <p:sp>
            <p:nvSpPr>
              <p:cNvPr id="4693" name="Line 597"/>
              <p:cNvSpPr>
                <a:spLocks noChangeShapeType="1"/>
              </p:cNvSpPr>
              <p:nvPr/>
            </p:nvSpPr>
            <p:spPr bwMode="auto">
              <a:xfrm>
                <a:off x="3132" y="78"/>
                <a:ext cx="0" cy="1530"/>
              </a:xfrm>
              <a:prstGeom prst="line">
                <a:avLst/>
              </a:prstGeom>
              <a:noFill/>
              <a:ln w="9525">
                <a:solidFill>
                  <a:srgbClr val="FF3300"/>
                </a:solidFill>
                <a:round/>
                <a:headEnd/>
                <a:tailEnd/>
              </a:ln>
              <a:effectLst/>
            </p:spPr>
            <p:txBody>
              <a:bodyPr wrap="none" anchor="ctr"/>
              <a:lstStyle/>
              <a:p>
                <a:endParaRPr lang="fr-FR"/>
              </a:p>
            </p:txBody>
          </p:sp>
          <p:sp>
            <p:nvSpPr>
              <p:cNvPr id="4694" name="Line 598"/>
              <p:cNvSpPr>
                <a:spLocks noChangeShapeType="1"/>
              </p:cNvSpPr>
              <p:nvPr/>
            </p:nvSpPr>
            <p:spPr bwMode="auto">
              <a:xfrm>
                <a:off x="3228" y="78"/>
                <a:ext cx="0" cy="1530"/>
              </a:xfrm>
              <a:prstGeom prst="line">
                <a:avLst/>
              </a:prstGeom>
              <a:noFill/>
              <a:ln w="9525">
                <a:solidFill>
                  <a:srgbClr val="FF3300"/>
                </a:solidFill>
                <a:round/>
                <a:headEnd/>
                <a:tailEnd/>
              </a:ln>
              <a:effectLst/>
            </p:spPr>
            <p:txBody>
              <a:bodyPr wrap="none" anchor="ctr"/>
              <a:lstStyle/>
              <a:p>
                <a:endParaRPr lang="fr-FR"/>
              </a:p>
            </p:txBody>
          </p:sp>
          <p:sp>
            <p:nvSpPr>
              <p:cNvPr id="4695" name="Line 599"/>
              <p:cNvSpPr>
                <a:spLocks noChangeShapeType="1"/>
              </p:cNvSpPr>
              <p:nvPr/>
            </p:nvSpPr>
            <p:spPr bwMode="auto">
              <a:xfrm>
                <a:off x="3324" y="78"/>
                <a:ext cx="0" cy="1530"/>
              </a:xfrm>
              <a:prstGeom prst="line">
                <a:avLst/>
              </a:prstGeom>
              <a:noFill/>
              <a:ln w="9525">
                <a:solidFill>
                  <a:srgbClr val="FF3300"/>
                </a:solidFill>
                <a:round/>
                <a:headEnd/>
                <a:tailEnd/>
              </a:ln>
              <a:effectLst/>
            </p:spPr>
            <p:txBody>
              <a:bodyPr wrap="none" anchor="ctr"/>
              <a:lstStyle/>
              <a:p>
                <a:endParaRPr lang="fr-FR"/>
              </a:p>
            </p:txBody>
          </p:sp>
        </p:grpSp>
      </p:grpSp>
      <p:sp>
        <p:nvSpPr>
          <p:cNvPr id="4549" name="Rectangle 453"/>
          <p:cNvSpPr>
            <a:spLocks noChangeArrowheads="1"/>
          </p:cNvSpPr>
          <p:nvPr/>
        </p:nvSpPr>
        <p:spPr bwMode="auto">
          <a:xfrm>
            <a:off x="4079875" y="1651000"/>
            <a:ext cx="914400" cy="914400"/>
          </a:xfrm>
          <a:prstGeom prst="rect">
            <a:avLst/>
          </a:prstGeom>
          <a:noFill/>
          <a:ln w="28575">
            <a:solidFill>
              <a:srgbClr val="66FF66"/>
            </a:solidFill>
            <a:miter lim="800000"/>
            <a:headEnd/>
            <a:tailEnd/>
          </a:ln>
          <a:effectLst/>
        </p:spPr>
        <p:txBody>
          <a:bodyPr wrap="none" anchor="ctr"/>
          <a:lstStyle/>
          <a:p>
            <a:endParaRPr lang="fr-FR"/>
          </a:p>
        </p:txBody>
      </p:sp>
      <p:grpSp>
        <p:nvGrpSpPr>
          <p:cNvPr id="14" name="Group 620"/>
          <p:cNvGrpSpPr>
            <a:grpSpLocks/>
          </p:cNvGrpSpPr>
          <p:nvPr/>
        </p:nvGrpSpPr>
        <p:grpSpPr bwMode="auto">
          <a:xfrm>
            <a:off x="2614614" y="2568575"/>
            <a:ext cx="3119437" cy="3873500"/>
            <a:chOff x="687" y="1618"/>
            <a:chExt cx="1965" cy="2440"/>
          </a:xfrm>
        </p:grpSpPr>
        <p:sp>
          <p:nvSpPr>
            <p:cNvPr id="4551" name="Line 455"/>
            <p:cNvSpPr>
              <a:spLocks noChangeShapeType="1"/>
            </p:cNvSpPr>
            <p:nvPr/>
          </p:nvSpPr>
          <p:spPr bwMode="auto">
            <a:xfrm flipH="1">
              <a:off x="1194" y="1630"/>
              <a:ext cx="406" cy="926"/>
            </a:xfrm>
            <a:prstGeom prst="line">
              <a:avLst/>
            </a:prstGeom>
            <a:noFill/>
            <a:ln w="28575">
              <a:solidFill>
                <a:srgbClr val="66FF66"/>
              </a:solidFill>
              <a:prstDash val="dash"/>
              <a:round/>
              <a:headEnd/>
              <a:tailEnd/>
            </a:ln>
            <a:effectLst/>
          </p:spPr>
          <p:txBody>
            <a:bodyPr wrap="none" anchor="ctr"/>
            <a:lstStyle/>
            <a:p>
              <a:endParaRPr lang="fr-FR"/>
            </a:p>
          </p:txBody>
        </p:sp>
        <p:sp>
          <p:nvSpPr>
            <p:cNvPr id="4552" name="Line 456"/>
            <p:cNvSpPr>
              <a:spLocks noChangeShapeType="1"/>
            </p:cNvSpPr>
            <p:nvPr/>
          </p:nvSpPr>
          <p:spPr bwMode="auto">
            <a:xfrm>
              <a:off x="2186" y="1618"/>
              <a:ext cx="466" cy="956"/>
            </a:xfrm>
            <a:prstGeom prst="line">
              <a:avLst/>
            </a:prstGeom>
            <a:noFill/>
            <a:ln w="28575">
              <a:solidFill>
                <a:srgbClr val="66FF66"/>
              </a:solidFill>
              <a:prstDash val="dash"/>
              <a:round/>
              <a:headEnd/>
              <a:tailEnd/>
            </a:ln>
            <a:effectLst/>
          </p:spPr>
          <p:txBody>
            <a:bodyPr wrap="none" anchor="ctr"/>
            <a:lstStyle/>
            <a:p>
              <a:endParaRPr lang="fr-FR"/>
            </a:p>
          </p:txBody>
        </p:sp>
        <p:graphicFrame>
          <p:nvGraphicFramePr>
            <p:cNvPr id="4590" name="Object 494"/>
            <p:cNvGraphicFramePr>
              <a:graphicFrameLocks noChangeAspect="1"/>
            </p:cNvGraphicFramePr>
            <p:nvPr/>
          </p:nvGraphicFramePr>
          <p:xfrm>
            <a:off x="687" y="2541"/>
            <a:ext cx="486" cy="474"/>
          </p:xfrm>
          <a:graphic>
            <a:graphicData uri="http://schemas.openxmlformats.org/presentationml/2006/ole">
              <mc:AlternateContent xmlns:mc="http://schemas.openxmlformats.org/markup-compatibility/2006">
                <mc:Choice xmlns:v="urn:schemas-microsoft-com:vml" Requires="v">
                  <p:oleObj name="Image Bitmap" r:id="rId6" imgW="771429" imgH="752381" progId="PBrush">
                    <p:embed/>
                  </p:oleObj>
                </mc:Choice>
                <mc:Fallback>
                  <p:oleObj name="Image Bitmap" r:id="rId6" imgW="771429" imgH="75238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 y="2541"/>
                          <a:ext cx="486" cy="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grpSp>
          <p:nvGrpSpPr>
            <p:cNvPr id="15" name="Group 518"/>
            <p:cNvGrpSpPr>
              <a:grpSpLocks/>
            </p:cNvGrpSpPr>
            <p:nvPr/>
          </p:nvGrpSpPr>
          <p:grpSpPr bwMode="auto">
            <a:xfrm>
              <a:off x="1180" y="2530"/>
              <a:ext cx="1451" cy="1528"/>
              <a:chOff x="1234" y="2278"/>
              <a:chExt cx="1451" cy="1528"/>
            </a:xfrm>
          </p:grpSpPr>
          <p:sp>
            <p:nvSpPr>
              <p:cNvPr id="4146" name="Rectangle 50"/>
              <p:cNvSpPr>
                <a:spLocks noChangeArrowheads="1"/>
              </p:cNvSpPr>
              <p:nvPr/>
            </p:nvSpPr>
            <p:spPr bwMode="auto">
              <a:xfrm>
                <a:off x="1241"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47" name="Text Box 51"/>
              <p:cNvSpPr txBox="1">
                <a:spLocks noChangeArrowheads="1"/>
              </p:cNvSpPr>
              <p:nvPr/>
            </p:nvSpPr>
            <p:spPr bwMode="auto">
              <a:xfrm>
                <a:off x="1234"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149" name="Rectangle 53"/>
              <p:cNvSpPr>
                <a:spLocks noChangeArrowheads="1"/>
              </p:cNvSpPr>
              <p:nvPr/>
            </p:nvSpPr>
            <p:spPr bwMode="auto">
              <a:xfrm>
                <a:off x="1241"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50" name="Text Box 54"/>
              <p:cNvSpPr txBox="1">
                <a:spLocks noChangeArrowheads="1"/>
              </p:cNvSpPr>
              <p:nvPr/>
            </p:nvSpPr>
            <p:spPr bwMode="auto">
              <a:xfrm>
                <a:off x="1234"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152" name="Rectangle 56"/>
              <p:cNvSpPr>
                <a:spLocks noChangeArrowheads="1"/>
              </p:cNvSpPr>
              <p:nvPr/>
            </p:nvSpPr>
            <p:spPr bwMode="auto">
              <a:xfrm>
                <a:off x="1381"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53" name="Text Box 57"/>
              <p:cNvSpPr txBox="1">
                <a:spLocks noChangeArrowheads="1"/>
              </p:cNvSpPr>
              <p:nvPr/>
            </p:nvSpPr>
            <p:spPr bwMode="auto">
              <a:xfrm>
                <a:off x="1374"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155" name="Rectangle 59"/>
              <p:cNvSpPr>
                <a:spLocks noChangeArrowheads="1"/>
              </p:cNvSpPr>
              <p:nvPr/>
            </p:nvSpPr>
            <p:spPr bwMode="auto">
              <a:xfrm>
                <a:off x="1381"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56" name="Text Box 60"/>
              <p:cNvSpPr txBox="1">
                <a:spLocks noChangeArrowheads="1"/>
              </p:cNvSpPr>
              <p:nvPr/>
            </p:nvSpPr>
            <p:spPr bwMode="auto">
              <a:xfrm>
                <a:off x="1374"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158" name="Rectangle 62"/>
              <p:cNvSpPr>
                <a:spLocks noChangeArrowheads="1"/>
              </p:cNvSpPr>
              <p:nvPr/>
            </p:nvSpPr>
            <p:spPr bwMode="auto">
              <a:xfrm>
                <a:off x="1521"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59" name="Text Box 63"/>
              <p:cNvSpPr txBox="1">
                <a:spLocks noChangeArrowheads="1"/>
              </p:cNvSpPr>
              <p:nvPr/>
            </p:nvSpPr>
            <p:spPr bwMode="auto">
              <a:xfrm>
                <a:off x="1514"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161" name="Rectangle 65"/>
              <p:cNvSpPr>
                <a:spLocks noChangeArrowheads="1"/>
              </p:cNvSpPr>
              <p:nvPr/>
            </p:nvSpPr>
            <p:spPr bwMode="auto">
              <a:xfrm>
                <a:off x="1521"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62" name="Text Box 66"/>
              <p:cNvSpPr txBox="1">
                <a:spLocks noChangeArrowheads="1"/>
              </p:cNvSpPr>
              <p:nvPr/>
            </p:nvSpPr>
            <p:spPr bwMode="auto">
              <a:xfrm>
                <a:off x="1514"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164" name="Rectangle 68"/>
              <p:cNvSpPr>
                <a:spLocks noChangeArrowheads="1"/>
              </p:cNvSpPr>
              <p:nvPr/>
            </p:nvSpPr>
            <p:spPr bwMode="auto">
              <a:xfrm>
                <a:off x="1241"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65" name="Text Box 69"/>
              <p:cNvSpPr txBox="1">
                <a:spLocks noChangeArrowheads="1"/>
              </p:cNvSpPr>
              <p:nvPr/>
            </p:nvSpPr>
            <p:spPr bwMode="auto">
              <a:xfrm>
                <a:off x="1234"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167" name="Rectangle 71"/>
              <p:cNvSpPr>
                <a:spLocks noChangeArrowheads="1"/>
              </p:cNvSpPr>
              <p:nvPr/>
            </p:nvSpPr>
            <p:spPr bwMode="auto">
              <a:xfrm>
                <a:off x="1381"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68" name="Text Box 72"/>
              <p:cNvSpPr txBox="1">
                <a:spLocks noChangeArrowheads="1"/>
              </p:cNvSpPr>
              <p:nvPr/>
            </p:nvSpPr>
            <p:spPr bwMode="auto">
              <a:xfrm>
                <a:off x="1374"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170" name="Rectangle 74"/>
              <p:cNvSpPr>
                <a:spLocks noChangeArrowheads="1"/>
              </p:cNvSpPr>
              <p:nvPr/>
            </p:nvSpPr>
            <p:spPr bwMode="auto">
              <a:xfrm>
                <a:off x="1521"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71" name="Text Box 75"/>
              <p:cNvSpPr txBox="1">
                <a:spLocks noChangeArrowheads="1"/>
              </p:cNvSpPr>
              <p:nvPr/>
            </p:nvSpPr>
            <p:spPr bwMode="auto">
              <a:xfrm>
                <a:off x="1514"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173" name="Rectangle 77"/>
              <p:cNvSpPr>
                <a:spLocks noChangeArrowheads="1"/>
              </p:cNvSpPr>
              <p:nvPr/>
            </p:nvSpPr>
            <p:spPr bwMode="auto">
              <a:xfrm>
                <a:off x="1661"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74" name="Text Box 78"/>
              <p:cNvSpPr txBox="1">
                <a:spLocks noChangeArrowheads="1"/>
              </p:cNvSpPr>
              <p:nvPr/>
            </p:nvSpPr>
            <p:spPr bwMode="auto">
              <a:xfrm>
                <a:off x="1654"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176" name="Rectangle 80"/>
              <p:cNvSpPr>
                <a:spLocks noChangeArrowheads="1"/>
              </p:cNvSpPr>
              <p:nvPr/>
            </p:nvSpPr>
            <p:spPr bwMode="auto">
              <a:xfrm>
                <a:off x="1661"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77" name="Text Box 81"/>
              <p:cNvSpPr txBox="1">
                <a:spLocks noChangeArrowheads="1"/>
              </p:cNvSpPr>
              <p:nvPr/>
            </p:nvSpPr>
            <p:spPr bwMode="auto">
              <a:xfrm>
                <a:off x="1654"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179" name="Rectangle 83"/>
              <p:cNvSpPr>
                <a:spLocks noChangeArrowheads="1"/>
              </p:cNvSpPr>
              <p:nvPr/>
            </p:nvSpPr>
            <p:spPr bwMode="auto">
              <a:xfrm>
                <a:off x="1801"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80" name="Text Box 84"/>
              <p:cNvSpPr txBox="1">
                <a:spLocks noChangeArrowheads="1"/>
              </p:cNvSpPr>
              <p:nvPr/>
            </p:nvSpPr>
            <p:spPr bwMode="auto">
              <a:xfrm>
                <a:off x="1794"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182" name="Rectangle 86"/>
              <p:cNvSpPr>
                <a:spLocks noChangeArrowheads="1"/>
              </p:cNvSpPr>
              <p:nvPr/>
            </p:nvSpPr>
            <p:spPr bwMode="auto">
              <a:xfrm>
                <a:off x="1801"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83" name="Text Box 87"/>
              <p:cNvSpPr txBox="1">
                <a:spLocks noChangeArrowheads="1"/>
              </p:cNvSpPr>
              <p:nvPr/>
            </p:nvSpPr>
            <p:spPr bwMode="auto">
              <a:xfrm>
                <a:off x="1794"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185" name="Rectangle 89"/>
              <p:cNvSpPr>
                <a:spLocks noChangeArrowheads="1"/>
              </p:cNvSpPr>
              <p:nvPr/>
            </p:nvSpPr>
            <p:spPr bwMode="auto">
              <a:xfrm>
                <a:off x="1661"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86" name="Text Box 90"/>
              <p:cNvSpPr txBox="1">
                <a:spLocks noChangeArrowheads="1"/>
              </p:cNvSpPr>
              <p:nvPr/>
            </p:nvSpPr>
            <p:spPr bwMode="auto">
              <a:xfrm>
                <a:off x="1654"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188" name="Rectangle 92"/>
              <p:cNvSpPr>
                <a:spLocks noChangeArrowheads="1"/>
              </p:cNvSpPr>
              <p:nvPr/>
            </p:nvSpPr>
            <p:spPr bwMode="auto">
              <a:xfrm>
                <a:off x="1801"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89" name="Text Box 93"/>
              <p:cNvSpPr txBox="1">
                <a:spLocks noChangeArrowheads="1"/>
              </p:cNvSpPr>
              <p:nvPr/>
            </p:nvSpPr>
            <p:spPr bwMode="auto">
              <a:xfrm>
                <a:off x="1794"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191" name="Rectangle 95"/>
              <p:cNvSpPr>
                <a:spLocks noChangeArrowheads="1"/>
              </p:cNvSpPr>
              <p:nvPr/>
            </p:nvSpPr>
            <p:spPr bwMode="auto">
              <a:xfrm>
                <a:off x="1241"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92" name="Text Box 96"/>
              <p:cNvSpPr txBox="1">
                <a:spLocks noChangeArrowheads="1"/>
              </p:cNvSpPr>
              <p:nvPr/>
            </p:nvSpPr>
            <p:spPr bwMode="auto">
              <a:xfrm>
                <a:off x="1234"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194" name="Rectangle 98"/>
              <p:cNvSpPr>
                <a:spLocks noChangeArrowheads="1"/>
              </p:cNvSpPr>
              <p:nvPr/>
            </p:nvSpPr>
            <p:spPr bwMode="auto">
              <a:xfrm>
                <a:off x="1381"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95" name="Text Box 99"/>
              <p:cNvSpPr txBox="1">
                <a:spLocks noChangeArrowheads="1"/>
              </p:cNvSpPr>
              <p:nvPr/>
            </p:nvSpPr>
            <p:spPr bwMode="auto">
              <a:xfrm>
                <a:off x="1374"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197" name="Rectangle 101"/>
              <p:cNvSpPr>
                <a:spLocks noChangeArrowheads="1"/>
              </p:cNvSpPr>
              <p:nvPr/>
            </p:nvSpPr>
            <p:spPr bwMode="auto">
              <a:xfrm>
                <a:off x="1521"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198" name="Text Box 102"/>
              <p:cNvSpPr txBox="1">
                <a:spLocks noChangeArrowheads="1"/>
              </p:cNvSpPr>
              <p:nvPr/>
            </p:nvSpPr>
            <p:spPr bwMode="auto">
              <a:xfrm>
                <a:off x="1514"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200" name="Rectangle 104"/>
              <p:cNvSpPr>
                <a:spLocks noChangeArrowheads="1"/>
              </p:cNvSpPr>
              <p:nvPr/>
            </p:nvSpPr>
            <p:spPr bwMode="auto">
              <a:xfrm>
                <a:off x="1661"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01" name="Text Box 105"/>
              <p:cNvSpPr txBox="1">
                <a:spLocks noChangeArrowheads="1"/>
              </p:cNvSpPr>
              <p:nvPr/>
            </p:nvSpPr>
            <p:spPr bwMode="auto">
              <a:xfrm>
                <a:off x="1654"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203" name="Rectangle 107"/>
              <p:cNvSpPr>
                <a:spLocks noChangeArrowheads="1"/>
              </p:cNvSpPr>
              <p:nvPr/>
            </p:nvSpPr>
            <p:spPr bwMode="auto">
              <a:xfrm>
                <a:off x="1801"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04" name="Text Box 108"/>
              <p:cNvSpPr txBox="1">
                <a:spLocks noChangeArrowheads="1"/>
              </p:cNvSpPr>
              <p:nvPr/>
            </p:nvSpPr>
            <p:spPr bwMode="auto">
              <a:xfrm>
                <a:off x="1794"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206" name="Rectangle 110"/>
              <p:cNvSpPr>
                <a:spLocks noChangeArrowheads="1"/>
              </p:cNvSpPr>
              <p:nvPr/>
            </p:nvSpPr>
            <p:spPr bwMode="auto">
              <a:xfrm>
                <a:off x="1241"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07" name="Text Box 111"/>
              <p:cNvSpPr txBox="1">
                <a:spLocks noChangeArrowheads="1"/>
              </p:cNvSpPr>
              <p:nvPr/>
            </p:nvSpPr>
            <p:spPr bwMode="auto">
              <a:xfrm>
                <a:off x="1234"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209" name="Rectangle 113"/>
              <p:cNvSpPr>
                <a:spLocks noChangeArrowheads="1"/>
              </p:cNvSpPr>
              <p:nvPr/>
            </p:nvSpPr>
            <p:spPr bwMode="auto">
              <a:xfrm>
                <a:off x="1381"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10" name="Text Box 114"/>
              <p:cNvSpPr txBox="1">
                <a:spLocks noChangeArrowheads="1"/>
              </p:cNvSpPr>
              <p:nvPr/>
            </p:nvSpPr>
            <p:spPr bwMode="auto">
              <a:xfrm>
                <a:off x="1374"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endParaRPr lang="zh-CN" altLang="fr-FR" sz="1400">
                  <a:ea typeface="宋体" charset="-122"/>
                </a:endParaRPr>
              </a:p>
            </p:txBody>
          </p:sp>
          <p:sp>
            <p:nvSpPr>
              <p:cNvPr id="4447" name="Text Box 351"/>
              <p:cNvSpPr txBox="1">
                <a:spLocks noChangeArrowheads="1"/>
              </p:cNvSpPr>
              <p:nvPr/>
            </p:nvSpPr>
            <p:spPr bwMode="auto">
              <a:xfrm>
                <a:off x="1376" y="2878"/>
                <a:ext cx="144" cy="192"/>
              </a:xfrm>
              <a:prstGeom prst="rect">
                <a:avLst/>
              </a:prstGeom>
              <a:solidFill>
                <a:schemeClr val="bg1"/>
              </a:solidFill>
              <a:ln w="9525">
                <a:no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587" name="Line 491"/>
              <p:cNvSpPr>
                <a:spLocks noChangeShapeType="1"/>
              </p:cNvSpPr>
              <p:nvPr/>
            </p:nvSpPr>
            <p:spPr bwMode="auto">
              <a:xfrm>
                <a:off x="1374" y="2730"/>
                <a:ext cx="0" cy="372"/>
              </a:xfrm>
              <a:prstGeom prst="line">
                <a:avLst/>
              </a:prstGeom>
              <a:noFill/>
              <a:ln w="9525">
                <a:solidFill>
                  <a:schemeClr val="tx1"/>
                </a:solidFill>
                <a:round/>
                <a:headEnd/>
                <a:tailEnd/>
              </a:ln>
              <a:effectLst/>
            </p:spPr>
            <p:txBody>
              <a:bodyPr wrap="none" anchor="ctr"/>
              <a:lstStyle/>
              <a:p>
                <a:endParaRPr lang="fr-FR"/>
              </a:p>
            </p:txBody>
          </p:sp>
          <p:sp>
            <p:nvSpPr>
              <p:cNvPr id="4212" name="Rectangle 116"/>
              <p:cNvSpPr>
                <a:spLocks noChangeArrowheads="1"/>
              </p:cNvSpPr>
              <p:nvPr/>
            </p:nvSpPr>
            <p:spPr bwMode="auto">
              <a:xfrm>
                <a:off x="1521"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13" name="Text Box 117"/>
              <p:cNvSpPr txBox="1">
                <a:spLocks noChangeArrowheads="1"/>
              </p:cNvSpPr>
              <p:nvPr/>
            </p:nvSpPr>
            <p:spPr bwMode="auto">
              <a:xfrm>
                <a:off x="1514"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p>
            </p:txBody>
          </p:sp>
          <p:sp>
            <p:nvSpPr>
              <p:cNvPr id="4297" name="Rectangle 201"/>
              <p:cNvSpPr>
                <a:spLocks noChangeArrowheads="1"/>
              </p:cNvSpPr>
              <p:nvPr/>
            </p:nvSpPr>
            <p:spPr bwMode="auto">
              <a:xfrm>
                <a:off x="1241"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98" name="Text Box 202"/>
              <p:cNvSpPr txBox="1">
                <a:spLocks noChangeArrowheads="1"/>
              </p:cNvSpPr>
              <p:nvPr/>
            </p:nvSpPr>
            <p:spPr bwMode="auto">
              <a:xfrm>
                <a:off x="1234"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00" name="Rectangle 204"/>
              <p:cNvSpPr>
                <a:spLocks noChangeArrowheads="1"/>
              </p:cNvSpPr>
              <p:nvPr/>
            </p:nvSpPr>
            <p:spPr bwMode="auto">
              <a:xfrm>
                <a:off x="1241"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01" name="Text Box 205"/>
              <p:cNvSpPr txBox="1">
                <a:spLocks noChangeArrowheads="1"/>
              </p:cNvSpPr>
              <p:nvPr/>
            </p:nvSpPr>
            <p:spPr bwMode="auto">
              <a:xfrm>
                <a:off x="1234"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03" name="Rectangle 207"/>
              <p:cNvSpPr>
                <a:spLocks noChangeArrowheads="1"/>
              </p:cNvSpPr>
              <p:nvPr/>
            </p:nvSpPr>
            <p:spPr bwMode="auto">
              <a:xfrm>
                <a:off x="1381"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04" name="Text Box 208"/>
              <p:cNvSpPr txBox="1">
                <a:spLocks noChangeArrowheads="1"/>
              </p:cNvSpPr>
              <p:nvPr/>
            </p:nvSpPr>
            <p:spPr bwMode="auto">
              <a:xfrm>
                <a:off x="1374"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06" name="Rectangle 210"/>
              <p:cNvSpPr>
                <a:spLocks noChangeArrowheads="1"/>
              </p:cNvSpPr>
              <p:nvPr/>
            </p:nvSpPr>
            <p:spPr bwMode="auto">
              <a:xfrm>
                <a:off x="1381"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07" name="Text Box 211"/>
              <p:cNvSpPr txBox="1">
                <a:spLocks noChangeArrowheads="1"/>
              </p:cNvSpPr>
              <p:nvPr/>
            </p:nvSpPr>
            <p:spPr bwMode="auto">
              <a:xfrm>
                <a:off x="1374"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309" name="Rectangle 213"/>
              <p:cNvSpPr>
                <a:spLocks noChangeArrowheads="1"/>
              </p:cNvSpPr>
              <p:nvPr/>
            </p:nvSpPr>
            <p:spPr bwMode="auto">
              <a:xfrm>
                <a:off x="1521"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10" name="Text Box 214"/>
              <p:cNvSpPr txBox="1">
                <a:spLocks noChangeArrowheads="1"/>
              </p:cNvSpPr>
              <p:nvPr/>
            </p:nvSpPr>
            <p:spPr bwMode="auto">
              <a:xfrm>
                <a:off x="1514"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12" name="Rectangle 216"/>
              <p:cNvSpPr>
                <a:spLocks noChangeArrowheads="1"/>
              </p:cNvSpPr>
              <p:nvPr/>
            </p:nvSpPr>
            <p:spPr bwMode="auto">
              <a:xfrm>
                <a:off x="1521"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13" name="Text Box 217"/>
              <p:cNvSpPr txBox="1">
                <a:spLocks noChangeArrowheads="1"/>
              </p:cNvSpPr>
              <p:nvPr/>
            </p:nvSpPr>
            <p:spPr bwMode="auto">
              <a:xfrm>
                <a:off x="1514"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15" name="Rectangle 219"/>
              <p:cNvSpPr>
                <a:spLocks noChangeArrowheads="1"/>
              </p:cNvSpPr>
              <p:nvPr/>
            </p:nvSpPr>
            <p:spPr bwMode="auto">
              <a:xfrm>
                <a:off x="1241"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16" name="Text Box 220"/>
              <p:cNvSpPr txBox="1">
                <a:spLocks noChangeArrowheads="1"/>
              </p:cNvSpPr>
              <p:nvPr/>
            </p:nvSpPr>
            <p:spPr bwMode="auto">
              <a:xfrm>
                <a:off x="1234"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18" name="Rectangle 222"/>
              <p:cNvSpPr>
                <a:spLocks noChangeArrowheads="1"/>
              </p:cNvSpPr>
              <p:nvPr/>
            </p:nvSpPr>
            <p:spPr bwMode="auto">
              <a:xfrm>
                <a:off x="1381"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19" name="Text Box 223"/>
              <p:cNvSpPr txBox="1">
                <a:spLocks noChangeArrowheads="1"/>
              </p:cNvSpPr>
              <p:nvPr/>
            </p:nvSpPr>
            <p:spPr bwMode="auto">
              <a:xfrm>
                <a:off x="1374"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21" name="Rectangle 225"/>
              <p:cNvSpPr>
                <a:spLocks noChangeArrowheads="1"/>
              </p:cNvSpPr>
              <p:nvPr/>
            </p:nvSpPr>
            <p:spPr bwMode="auto">
              <a:xfrm>
                <a:off x="1521"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22" name="Text Box 226"/>
              <p:cNvSpPr txBox="1">
                <a:spLocks noChangeArrowheads="1"/>
              </p:cNvSpPr>
              <p:nvPr/>
            </p:nvSpPr>
            <p:spPr bwMode="auto">
              <a:xfrm>
                <a:off x="1514"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342" name="Rectangle 246"/>
              <p:cNvSpPr>
                <a:spLocks noChangeArrowheads="1"/>
              </p:cNvSpPr>
              <p:nvPr/>
            </p:nvSpPr>
            <p:spPr bwMode="auto">
              <a:xfrm>
                <a:off x="1241"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43" name="Text Box 247"/>
              <p:cNvSpPr txBox="1">
                <a:spLocks noChangeArrowheads="1"/>
              </p:cNvSpPr>
              <p:nvPr/>
            </p:nvSpPr>
            <p:spPr bwMode="auto">
              <a:xfrm>
                <a:off x="1234"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45" name="Rectangle 249"/>
              <p:cNvSpPr>
                <a:spLocks noChangeArrowheads="1"/>
              </p:cNvSpPr>
              <p:nvPr/>
            </p:nvSpPr>
            <p:spPr bwMode="auto">
              <a:xfrm>
                <a:off x="1381"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46" name="Text Box 250"/>
              <p:cNvSpPr txBox="1">
                <a:spLocks noChangeArrowheads="1"/>
              </p:cNvSpPr>
              <p:nvPr/>
            </p:nvSpPr>
            <p:spPr bwMode="auto">
              <a:xfrm>
                <a:off x="1374"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48" name="Rectangle 252"/>
              <p:cNvSpPr>
                <a:spLocks noChangeArrowheads="1"/>
              </p:cNvSpPr>
              <p:nvPr/>
            </p:nvSpPr>
            <p:spPr bwMode="auto">
              <a:xfrm>
                <a:off x="1521"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49" name="Text Box 253"/>
              <p:cNvSpPr txBox="1">
                <a:spLocks noChangeArrowheads="1"/>
              </p:cNvSpPr>
              <p:nvPr/>
            </p:nvSpPr>
            <p:spPr bwMode="auto">
              <a:xfrm>
                <a:off x="1514"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57" name="Rectangle 261"/>
              <p:cNvSpPr>
                <a:spLocks noChangeArrowheads="1"/>
              </p:cNvSpPr>
              <p:nvPr/>
            </p:nvSpPr>
            <p:spPr bwMode="auto">
              <a:xfrm>
                <a:off x="1241"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58" name="Text Box 262"/>
              <p:cNvSpPr txBox="1">
                <a:spLocks noChangeArrowheads="1"/>
              </p:cNvSpPr>
              <p:nvPr/>
            </p:nvSpPr>
            <p:spPr bwMode="auto">
              <a:xfrm>
                <a:off x="1234"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60" name="Rectangle 264"/>
              <p:cNvSpPr>
                <a:spLocks noChangeArrowheads="1"/>
              </p:cNvSpPr>
              <p:nvPr/>
            </p:nvSpPr>
            <p:spPr bwMode="auto">
              <a:xfrm>
                <a:off x="1381"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61" name="Text Box 265"/>
              <p:cNvSpPr txBox="1">
                <a:spLocks noChangeArrowheads="1"/>
              </p:cNvSpPr>
              <p:nvPr/>
            </p:nvSpPr>
            <p:spPr bwMode="auto">
              <a:xfrm>
                <a:off x="1374"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63" name="Rectangle 267"/>
              <p:cNvSpPr>
                <a:spLocks noChangeArrowheads="1"/>
              </p:cNvSpPr>
              <p:nvPr/>
            </p:nvSpPr>
            <p:spPr bwMode="auto">
              <a:xfrm>
                <a:off x="1521"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64" name="Text Box 268"/>
              <p:cNvSpPr txBox="1">
                <a:spLocks noChangeArrowheads="1"/>
              </p:cNvSpPr>
              <p:nvPr/>
            </p:nvSpPr>
            <p:spPr bwMode="auto">
              <a:xfrm>
                <a:off x="1514"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588" name="Line 492"/>
              <p:cNvSpPr>
                <a:spLocks noChangeShapeType="1"/>
              </p:cNvSpPr>
              <p:nvPr/>
            </p:nvSpPr>
            <p:spPr bwMode="auto">
              <a:xfrm>
                <a:off x="1254" y="3018"/>
                <a:ext cx="336" cy="0"/>
              </a:xfrm>
              <a:prstGeom prst="line">
                <a:avLst/>
              </a:prstGeom>
              <a:noFill/>
              <a:ln w="9525">
                <a:solidFill>
                  <a:schemeClr val="tx1"/>
                </a:solidFill>
                <a:round/>
                <a:headEnd/>
                <a:tailEnd/>
              </a:ln>
              <a:effectLst/>
            </p:spPr>
            <p:txBody>
              <a:bodyPr wrap="none" anchor="ctr"/>
              <a:lstStyle/>
              <a:p>
                <a:endParaRPr lang="fr-FR"/>
              </a:p>
            </p:txBody>
          </p:sp>
          <p:sp>
            <p:nvSpPr>
              <p:cNvPr id="4215" name="Rectangle 119"/>
              <p:cNvSpPr>
                <a:spLocks noChangeArrowheads="1"/>
              </p:cNvSpPr>
              <p:nvPr/>
            </p:nvSpPr>
            <p:spPr bwMode="auto">
              <a:xfrm>
                <a:off x="1661"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16" name="Text Box 120"/>
              <p:cNvSpPr txBox="1">
                <a:spLocks noChangeArrowheads="1"/>
              </p:cNvSpPr>
              <p:nvPr/>
            </p:nvSpPr>
            <p:spPr bwMode="auto">
              <a:xfrm>
                <a:off x="1654"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218" name="Rectangle 122"/>
              <p:cNvSpPr>
                <a:spLocks noChangeArrowheads="1"/>
              </p:cNvSpPr>
              <p:nvPr/>
            </p:nvSpPr>
            <p:spPr bwMode="auto">
              <a:xfrm>
                <a:off x="1801"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19" name="Text Box 123"/>
              <p:cNvSpPr txBox="1">
                <a:spLocks noChangeArrowheads="1"/>
              </p:cNvSpPr>
              <p:nvPr/>
            </p:nvSpPr>
            <p:spPr bwMode="auto">
              <a:xfrm>
                <a:off x="1794"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222" name="Rectangle 126"/>
              <p:cNvSpPr>
                <a:spLocks noChangeArrowheads="1"/>
              </p:cNvSpPr>
              <p:nvPr/>
            </p:nvSpPr>
            <p:spPr bwMode="auto">
              <a:xfrm>
                <a:off x="1937"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23" name="Text Box 127"/>
              <p:cNvSpPr txBox="1">
                <a:spLocks noChangeArrowheads="1"/>
              </p:cNvSpPr>
              <p:nvPr/>
            </p:nvSpPr>
            <p:spPr bwMode="auto">
              <a:xfrm>
                <a:off x="1930"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225" name="Rectangle 129"/>
              <p:cNvSpPr>
                <a:spLocks noChangeArrowheads="1"/>
              </p:cNvSpPr>
              <p:nvPr/>
            </p:nvSpPr>
            <p:spPr bwMode="auto">
              <a:xfrm>
                <a:off x="1937"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26" name="Text Box 130"/>
              <p:cNvSpPr txBox="1">
                <a:spLocks noChangeArrowheads="1"/>
              </p:cNvSpPr>
              <p:nvPr/>
            </p:nvSpPr>
            <p:spPr bwMode="auto">
              <a:xfrm>
                <a:off x="1930"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228" name="Rectangle 132"/>
              <p:cNvSpPr>
                <a:spLocks noChangeArrowheads="1"/>
              </p:cNvSpPr>
              <p:nvPr/>
            </p:nvSpPr>
            <p:spPr bwMode="auto">
              <a:xfrm>
                <a:off x="2077"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29" name="Text Box 133"/>
              <p:cNvSpPr txBox="1">
                <a:spLocks noChangeArrowheads="1"/>
              </p:cNvSpPr>
              <p:nvPr/>
            </p:nvSpPr>
            <p:spPr bwMode="auto">
              <a:xfrm>
                <a:off x="2070"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31" name="Rectangle 135"/>
              <p:cNvSpPr>
                <a:spLocks noChangeArrowheads="1"/>
              </p:cNvSpPr>
              <p:nvPr/>
            </p:nvSpPr>
            <p:spPr bwMode="auto">
              <a:xfrm>
                <a:off x="2077"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32" name="Text Box 136"/>
              <p:cNvSpPr txBox="1">
                <a:spLocks noChangeArrowheads="1"/>
              </p:cNvSpPr>
              <p:nvPr/>
            </p:nvSpPr>
            <p:spPr bwMode="auto">
              <a:xfrm>
                <a:off x="2070"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234" name="Rectangle 138"/>
              <p:cNvSpPr>
                <a:spLocks noChangeArrowheads="1"/>
              </p:cNvSpPr>
              <p:nvPr/>
            </p:nvSpPr>
            <p:spPr bwMode="auto">
              <a:xfrm>
                <a:off x="2217"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35" name="Text Box 139"/>
              <p:cNvSpPr txBox="1">
                <a:spLocks noChangeArrowheads="1"/>
              </p:cNvSpPr>
              <p:nvPr/>
            </p:nvSpPr>
            <p:spPr bwMode="auto">
              <a:xfrm>
                <a:off x="2210"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237" name="Rectangle 141"/>
              <p:cNvSpPr>
                <a:spLocks noChangeArrowheads="1"/>
              </p:cNvSpPr>
              <p:nvPr/>
            </p:nvSpPr>
            <p:spPr bwMode="auto">
              <a:xfrm>
                <a:off x="2217"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38" name="Text Box 142"/>
              <p:cNvSpPr txBox="1">
                <a:spLocks noChangeArrowheads="1"/>
              </p:cNvSpPr>
              <p:nvPr/>
            </p:nvSpPr>
            <p:spPr bwMode="auto">
              <a:xfrm>
                <a:off x="2210"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40" name="Rectangle 144"/>
              <p:cNvSpPr>
                <a:spLocks noChangeArrowheads="1"/>
              </p:cNvSpPr>
              <p:nvPr/>
            </p:nvSpPr>
            <p:spPr bwMode="auto">
              <a:xfrm>
                <a:off x="1937"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41" name="Text Box 145"/>
              <p:cNvSpPr txBox="1">
                <a:spLocks noChangeArrowheads="1"/>
              </p:cNvSpPr>
              <p:nvPr/>
            </p:nvSpPr>
            <p:spPr bwMode="auto">
              <a:xfrm>
                <a:off x="1930"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43" name="Rectangle 147"/>
              <p:cNvSpPr>
                <a:spLocks noChangeArrowheads="1"/>
              </p:cNvSpPr>
              <p:nvPr/>
            </p:nvSpPr>
            <p:spPr bwMode="auto">
              <a:xfrm>
                <a:off x="2077"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44" name="Text Box 148"/>
              <p:cNvSpPr txBox="1">
                <a:spLocks noChangeArrowheads="1"/>
              </p:cNvSpPr>
              <p:nvPr/>
            </p:nvSpPr>
            <p:spPr bwMode="auto">
              <a:xfrm>
                <a:off x="2070"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46" name="Rectangle 150"/>
              <p:cNvSpPr>
                <a:spLocks noChangeArrowheads="1"/>
              </p:cNvSpPr>
              <p:nvPr/>
            </p:nvSpPr>
            <p:spPr bwMode="auto">
              <a:xfrm>
                <a:off x="2217"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47" name="Text Box 151"/>
              <p:cNvSpPr txBox="1">
                <a:spLocks noChangeArrowheads="1"/>
              </p:cNvSpPr>
              <p:nvPr/>
            </p:nvSpPr>
            <p:spPr bwMode="auto">
              <a:xfrm>
                <a:off x="2210"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249" name="Rectangle 153"/>
              <p:cNvSpPr>
                <a:spLocks noChangeArrowheads="1"/>
              </p:cNvSpPr>
              <p:nvPr/>
            </p:nvSpPr>
            <p:spPr bwMode="auto">
              <a:xfrm>
                <a:off x="2357"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50" name="Text Box 154"/>
              <p:cNvSpPr txBox="1">
                <a:spLocks noChangeArrowheads="1"/>
              </p:cNvSpPr>
              <p:nvPr/>
            </p:nvSpPr>
            <p:spPr bwMode="auto">
              <a:xfrm>
                <a:off x="2350"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252" name="Rectangle 156"/>
              <p:cNvSpPr>
                <a:spLocks noChangeArrowheads="1"/>
              </p:cNvSpPr>
              <p:nvPr/>
            </p:nvSpPr>
            <p:spPr bwMode="auto">
              <a:xfrm>
                <a:off x="2357"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53" name="Text Box 157"/>
              <p:cNvSpPr txBox="1">
                <a:spLocks noChangeArrowheads="1"/>
              </p:cNvSpPr>
              <p:nvPr/>
            </p:nvSpPr>
            <p:spPr bwMode="auto">
              <a:xfrm>
                <a:off x="2350"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255" name="Rectangle 159"/>
              <p:cNvSpPr>
                <a:spLocks noChangeArrowheads="1"/>
              </p:cNvSpPr>
              <p:nvPr/>
            </p:nvSpPr>
            <p:spPr bwMode="auto">
              <a:xfrm>
                <a:off x="2497" y="230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56" name="Text Box 160"/>
              <p:cNvSpPr txBox="1">
                <a:spLocks noChangeArrowheads="1"/>
              </p:cNvSpPr>
              <p:nvPr/>
            </p:nvSpPr>
            <p:spPr bwMode="auto">
              <a:xfrm>
                <a:off x="2490" y="227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258" name="Rectangle 162"/>
              <p:cNvSpPr>
                <a:spLocks noChangeArrowheads="1"/>
              </p:cNvSpPr>
              <p:nvPr/>
            </p:nvSpPr>
            <p:spPr bwMode="auto">
              <a:xfrm>
                <a:off x="2497" y="245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59" name="Text Box 163"/>
              <p:cNvSpPr txBox="1">
                <a:spLocks noChangeArrowheads="1"/>
              </p:cNvSpPr>
              <p:nvPr/>
            </p:nvSpPr>
            <p:spPr bwMode="auto">
              <a:xfrm>
                <a:off x="2490" y="242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261" name="Rectangle 165"/>
              <p:cNvSpPr>
                <a:spLocks noChangeArrowheads="1"/>
              </p:cNvSpPr>
              <p:nvPr/>
            </p:nvSpPr>
            <p:spPr bwMode="auto">
              <a:xfrm>
                <a:off x="2357"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62" name="Text Box 166"/>
              <p:cNvSpPr txBox="1">
                <a:spLocks noChangeArrowheads="1"/>
              </p:cNvSpPr>
              <p:nvPr/>
            </p:nvSpPr>
            <p:spPr bwMode="auto">
              <a:xfrm>
                <a:off x="2350"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264" name="Rectangle 168"/>
              <p:cNvSpPr>
                <a:spLocks noChangeArrowheads="1"/>
              </p:cNvSpPr>
              <p:nvPr/>
            </p:nvSpPr>
            <p:spPr bwMode="auto">
              <a:xfrm>
                <a:off x="2497" y="259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65" name="Text Box 169"/>
              <p:cNvSpPr txBox="1">
                <a:spLocks noChangeArrowheads="1"/>
              </p:cNvSpPr>
              <p:nvPr/>
            </p:nvSpPr>
            <p:spPr bwMode="auto">
              <a:xfrm>
                <a:off x="2490" y="257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267" name="Rectangle 171"/>
              <p:cNvSpPr>
                <a:spLocks noChangeArrowheads="1"/>
              </p:cNvSpPr>
              <p:nvPr/>
            </p:nvSpPr>
            <p:spPr bwMode="auto">
              <a:xfrm>
                <a:off x="1937"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68" name="Text Box 172"/>
              <p:cNvSpPr txBox="1">
                <a:spLocks noChangeArrowheads="1"/>
              </p:cNvSpPr>
              <p:nvPr/>
            </p:nvSpPr>
            <p:spPr bwMode="auto">
              <a:xfrm>
                <a:off x="1930"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270" name="Rectangle 174"/>
              <p:cNvSpPr>
                <a:spLocks noChangeArrowheads="1"/>
              </p:cNvSpPr>
              <p:nvPr/>
            </p:nvSpPr>
            <p:spPr bwMode="auto">
              <a:xfrm>
                <a:off x="2077"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71" name="Text Box 175"/>
              <p:cNvSpPr txBox="1">
                <a:spLocks noChangeArrowheads="1"/>
              </p:cNvSpPr>
              <p:nvPr/>
            </p:nvSpPr>
            <p:spPr bwMode="auto">
              <a:xfrm>
                <a:off x="2070"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273" name="Rectangle 177"/>
              <p:cNvSpPr>
                <a:spLocks noChangeArrowheads="1"/>
              </p:cNvSpPr>
              <p:nvPr/>
            </p:nvSpPr>
            <p:spPr bwMode="auto">
              <a:xfrm>
                <a:off x="2217"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74" name="Text Box 178"/>
              <p:cNvSpPr txBox="1">
                <a:spLocks noChangeArrowheads="1"/>
              </p:cNvSpPr>
              <p:nvPr/>
            </p:nvSpPr>
            <p:spPr bwMode="auto">
              <a:xfrm>
                <a:off x="2210"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276" name="Rectangle 180"/>
              <p:cNvSpPr>
                <a:spLocks noChangeArrowheads="1"/>
              </p:cNvSpPr>
              <p:nvPr/>
            </p:nvSpPr>
            <p:spPr bwMode="auto">
              <a:xfrm>
                <a:off x="2357"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77" name="Text Box 181"/>
              <p:cNvSpPr txBox="1">
                <a:spLocks noChangeArrowheads="1"/>
              </p:cNvSpPr>
              <p:nvPr/>
            </p:nvSpPr>
            <p:spPr bwMode="auto">
              <a:xfrm>
                <a:off x="2350"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79" name="Rectangle 183"/>
              <p:cNvSpPr>
                <a:spLocks noChangeArrowheads="1"/>
              </p:cNvSpPr>
              <p:nvPr/>
            </p:nvSpPr>
            <p:spPr bwMode="auto">
              <a:xfrm>
                <a:off x="2497" y="274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80" name="Text Box 184"/>
              <p:cNvSpPr txBox="1">
                <a:spLocks noChangeArrowheads="1"/>
              </p:cNvSpPr>
              <p:nvPr/>
            </p:nvSpPr>
            <p:spPr bwMode="auto">
              <a:xfrm>
                <a:off x="2490" y="272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282" name="Rectangle 186"/>
              <p:cNvSpPr>
                <a:spLocks noChangeArrowheads="1"/>
              </p:cNvSpPr>
              <p:nvPr/>
            </p:nvSpPr>
            <p:spPr bwMode="auto">
              <a:xfrm>
                <a:off x="1937"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83" name="Text Box 187"/>
              <p:cNvSpPr txBox="1">
                <a:spLocks noChangeArrowheads="1"/>
              </p:cNvSpPr>
              <p:nvPr/>
            </p:nvSpPr>
            <p:spPr bwMode="auto">
              <a:xfrm>
                <a:off x="1930"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285" name="Rectangle 189"/>
              <p:cNvSpPr>
                <a:spLocks noChangeArrowheads="1"/>
              </p:cNvSpPr>
              <p:nvPr/>
            </p:nvSpPr>
            <p:spPr bwMode="auto">
              <a:xfrm>
                <a:off x="2077"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86" name="Text Box 190"/>
              <p:cNvSpPr txBox="1">
                <a:spLocks noChangeArrowheads="1"/>
              </p:cNvSpPr>
              <p:nvPr/>
            </p:nvSpPr>
            <p:spPr bwMode="auto">
              <a:xfrm>
                <a:off x="2070"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288" name="Rectangle 192"/>
              <p:cNvSpPr>
                <a:spLocks noChangeArrowheads="1"/>
              </p:cNvSpPr>
              <p:nvPr/>
            </p:nvSpPr>
            <p:spPr bwMode="auto">
              <a:xfrm>
                <a:off x="2217"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89" name="Text Box 193"/>
              <p:cNvSpPr txBox="1">
                <a:spLocks noChangeArrowheads="1"/>
              </p:cNvSpPr>
              <p:nvPr/>
            </p:nvSpPr>
            <p:spPr bwMode="auto">
              <a:xfrm>
                <a:off x="2210"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291" name="Rectangle 195"/>
              <p:cNvSpPr>
                <a:spLocks noChangeArrowheads="1"/>
              </p:cNvSpPr>
              <p:nvPr/>
            </p:nvSpPr>
            <p:spPr bwMode="auto">
              <a:xfrm>
                <a:off x="2357"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92" name="Text Box 196"/>
              <p:cNvSpPr txBox="1">
                <a:spLocks noChangeArrowheads="1"/>
              </p:cNvSpPr>
              <p:nvPr/>
            </p:nvSpPr>
            <p:spPr bwMode="auto">
              <a:xfrm>
                <a:off x="2350"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294" name="Rectangle 198"/>
              <p:cNvSpPr>
                <a:spLocks noChangeArrowheads="1"/>
              </p:cNvSpPr>
              <p:nvPr/>
            </p:nvSpPr>
            <p:spPr bwMode="auto">
              <a:xfrm>
                <a:off x="2497" y="289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295" name="Text Box 199"/>
              <p:cNvSpPr txBox="1">
                <a:spLocks noChangeArrowheads="1"/>
              </p:cNvSpPr>
              <p:nvPr/>
            </p:nvSpPr>
            <p:spPr bwMode="auto">
              <a:xfrm>
                <a:off x="2490" y="287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324" name="Rectangle 228"/>
              <p:cNvSpPr>
                <a:spLocks noChangeArrowheads="1"/>
              </p:cNvSpPr>
              <p:nvPr/>
            </p:nvSpPr>
            <p:spPr bwMode="auto">
              <a:xfrm>
                <a:off x="1661"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25" name="Text Box 229"/>
              <p:cNvSpPr txBox="1">
                <a:spLocks noChangeArrowheads="1"/>
              </p:cNvSpPr>
              <p:nvPr/>
            </p:nvSpPr>
            <p:spPr bwMode="auto">
              <a:xfrm>
                <a:off x="1654"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327" name="Rectangle 231"/>
              <p:cNvSpPr>
                <a:spLocks noChangeArrowheads="1"/>
              </p:cNvSpPr>
              <p:nvPr/>
            </p:nvSpPr>
            <p:spPr bwMode="auto">
              <a:xfrm>
                <a:off x="1661"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28" name="Text Box 232"/>
              <p:cNvSpPr txBox="1">
                <a:spLocks noChangeArrowheads="1"/>
              </p:cNvSpPr>
              <p:nvPr/>
            </p:nvSpPr>
            <p:spPr bwMode="auto">
              <a:xfrm>
                <a:off x="1654"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30" name="Rectangle 234"/>
              <p:cNvSpPr>
                <a:spLocks noChangeArrowheads="1"/>
              </p:cNvSpPr>
              <p:nvPr/>
            </p:nvSpPr>
            <p:spPr bwMode="auto">
              <a:xfrm>
                <a:off x="1801"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31" name="Text Box 235"/>
              <p:cNvSpPr txBox="1">
                <a:spLocks noChangeArrowheads="1"/>
              </p:cNvSpPr>
              <p:nvPr/>
            </p:nvSpPr>
            <p:spPr bwMode="auto">
              <a:xfrm>
                <a:off x="1794"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33" name="Rectangle 237"/>
              <p:cNvSpPr>
                <a:spLocks noChangeArrowheads="1"/>
              </p:cNvSpPr>
              <p:nvPr/>
            </p:nvSpPr>
            <p:spPr bwMode="auto">
              <a:xfrm>
                <a:off x="1801"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34" name="Text Box 238"/>
              <p:cNvSpPr txBox="1">
                <a:spLocks noChangeArrowheads="1"/>
              </p:cNvSpPr>
              <p:nvPr/>
            </p:nvSpPr>
            <p:spPr bwMode="auto">
              <a:xfrm>
                <a:off x="1794"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336" name="Rectangle 240"/>
              <p:cNvSpPr>
                <a:spLocks noChangeArrowheads="1"/>
              </p:cNvSpPr>
              <p:nvPr/>
            </p:nvSpPr>
            <p:spPr bwMode="auto">
              <a:xfrm>
                <a:off x="1661"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37" name="Text Box 241"/>
              <p:cNvSpPr txBox="1">
                <a:spLocks noChangeArrowheads="1"/>
              </p:cNvSpPr>
              <p:nvPr/>
            </p:nvSpPr>
            <p:spPr bwMode="auto">
              <a:xfrm>
                <a:off x="1654"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39" name="Rectangle 243"/>
              <p:cNvSpPr>
                <a:spLocks noChangeArrowheads="1"/>
              </p:cNvSpPr>
              <p:nvPr/>
            </p:nvSpPr>
            <p:spPr bwMode="auto">
              <a:xfrm>
                <a:off x="1801"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40" name="Text Box 244"/>
              <p:cNvSpPr txBox="1">
                <a:spLocks noChangeArrowheads="1"/>
              </p:cNvSpPr>
              <p:nvPr/>
            </p:nvSpPr>
            <p:spPr bwMode="auto">
              <a:xfrm>
                <a:off x="1794"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351" name="Rectangle 255"/>
              <p:cNvSpPr>
                <a:spLocks noChangeArrowheads="1"/>
              </p:cNvSpPr>
              <p:nvPr/>
            </p:nvSpPr>
            <p:spPr bwMode="auto">
              <a:xfrm>
                <a:off x="1661"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52" name="Text Box 256"/>
              <p:cNvSpPr txBox="1">
                <a:spLocks noChangeArrowheads="1"/>
              </p:cNvSpPr>
              <p:nvPr/>
            </p:nvSpPr>
            <p:spPr bwMode="auto">
              <a:xfrm>
                <a:off x="1654"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354" name="Rectangle 258"/>
              <p:cNvSpPr>
                <a:spLocks noChangeArrowheads="1"/>
              </p:cNvSpPr>
              <p:nvPr/>
            </p:nvSpPr>
            <p:spPr bwMode="auto">
              <a:xfrm>
                <a:off x="1801"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55" name="Text Box 259"/>
              <p:cNvSpPr txBox="1">
                <a:spLocks noChangeArrowheads="1"/>
              </p:cNvSpPr>
              <p:nvPr/>
            </p:nvSpPr>
            <p:spPr bwMode="auto">
              <a:xfrm>
                <a:off x="1794"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366" name="Rectangle 270"/>
              <p:cNvSpPr>
                <a:spLocks noChangeArrowheads="1"/>
              </p:cNvSpPr>
              <p:nvPr/>
            </p:nvSpPr>
            <p:spPr bwMode="auto">
              <a:xfrm>
                <a:off x="1661"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67" name="Text Box 271"/>
              <p:cNvSpPr txBox="1">
                <a:spLocks noChangeArrowheads="1"/>
              </p:cNvSpPr>
              <p:nvPr/>
            </p:nvSpPr>
            <p:spPr bwMode="auto">
              <a:xfrm>
                <a:off x="1654"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369" name="Rectangle 273"/>
              <p:cNvSpPr>
                <a:spLocks noChangeArrowheads="1"/>
              </p:cNvSpPr>
              <p:nvPr/>
            </p:nvSpPr>
            <p:spPr bwMode="auto">
              <a:xfrm>
                <a:off x="1801"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70" name="Text Box 274"/>
              <p:cNvSpPr txBox="1">
                <a:spLocks noChangeArrowheads="1"/>
              </p:cNvSpPr>
              <p:nvPr/>
            </p:nvSpPr>
            <p:spPr bwMode="auto">
              <a:xfrm>
                <a:off x="1794"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373" name="Rectangle 277"/>
              <p:cNvSpPr>
                <a:spLocks noChangeArrowheads="1"/>
              </p:cNvSpPr>
              <p:nvPr/>
            </p:nvSpPr>
            <p:spPr bwMode="auto">
              <a:xfrm>
                <a:off x="1937"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74" name="Text Box 278"/>
              <p:cNvSpPr txBox="1">
                <a:spLocks noChangeArrowheads="1"/>
              </p:cNvSpPr>
              <p:nvPr/>
            </p:nvSpPr>
            <p:spPr bwMode="auto">
              <a:xfrm>
                <a:off x="1930"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76" name="Rectangle 280"/>
              <p:cNvSpPr>
                <a:spLocks noChangeArrowheads="1"/>
              </p:cNvSpPr>
              <p:nvPr/>
            </p:nvSpPr>
            <p:spPr bwMode="auto">
              <a:xfrm>
                <a:off x="1937"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77" name="Text Box 281"/>
              <p:cNvSpPr txBox="1">
                <a:spLocks noChangeArrowheads="1"/>
              </p:cNvSpPr>
              <p:nvPr/>
            </p:nvSpPr>
            <p:spPr bwMode="auto">
              <a:xfrm>
                <a:off x="1930"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79" name="Rectangle 283"/>
              <p:cNvSpPr>
                <a:spLocks noChangeArrowheads="1"/>
              </p:cNvSpPr>
              <p:nvPr/>
            </p:nvSpPr>
            <p:spPr bwMode="auto">
              <a:xfrm>
                <a:off x="2077"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80" name="Text Box 284"/>
              <p:cNvSpPr txBox="1">
                <a:spLocks noChangeArrowheads="1"/>
              </p:cNvSpPr>
              <p:nvPr/>
            </p:nvSpPr>
            <p:spPr bwMode="auto">
              <a:xfrm>
                <a:off x="2070"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382" name="Rectangle 286"/>
              <p:cNvSpPr>
                <a:spLocks noChangeArrowheads="1"/>
              </p:cNvSpPr>
              <p:nvPr/>
            </p:nvSpPr>
            <p:spPr bwMode="auto">
              <a:xfrm>
                <a:off x="2077"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83" name="Text Box 287"/>
              <p:cNvSpPr txBox="1">
                <a:spLocks noChangeArrowheads="1"/>
              </p:cNvSpPr>
              <p:nvPr/>
            </p:nvSpPr>
            <p:spPr bwMode="auto">
              <a:xfrm>
                <a:off x="2070"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91" name="Rectangle 295"/>
              <p:cNvSpPr>
                <a:spLocks noChangeArrowheads="1"/>
              </p:cNvSpPr>
              <p:nvPr/>
            </p:nvSpPr>
            <p:spPr bwMode="auto">
              <a:xfrm>
                <a:off x="1937"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92" name="Text Box 296"/>
              <p:cNvSpPr txBox="1">
                <a:spLocks noChangeArrowheads="1"/>
              </p:cNvSpPr>
              <p:nvPr/>
            </p:nvSpPr>
            <p:spPr bwMode="auto">
              <a:xfrm>
                <a:off x="1930"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394" name="Rectangle 298"/>
              <p:cNvSpPr>
                <a:spLocks noChangeArrowheads="1"/>
              </p:cNvSpPr>
              <p:nvPr/>
            </p:nvSpPr>
            <p:spPr bwMode="auto">
              <a:xfrm>
                <a:off x="2077"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95" name="Text Box 299"/>
              <p:cNvSpPr txBox="1">
                <a:spLocks noChangeArrowheads="1"/>
              </p:cNvSpPr>
              <p:nvPr/>
            </p:nvSpPr>
            <p:spPr bwMode="auto">
              <a:xfrm>
                <a:off x="2070"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418" name="Rectangle 322"/>
              <p:cNvSpPr>
                <a:spLocks noChangeArrowheads="1"/>
              </p:cNvSpPr>
              <p:nvPr/>
            </p:nvSpPr>
            <p:spPr bwMode="auto">
              <a:xfrm>
                <a:off x="1937"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19" name="Text Box 323"/>
              <p:cNvSpPr txBox="1">
                <a:spLocks noChangeArrowheads="1"/>
              </p:cNvSpPr>
              <p:nvPr/>
            </p:nvSpPr>
            <p:spPr bwMode="auto">
              <a:xfrm>
                <a:off x="1930"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421" name="Rectangle 325"/>
              <p:cNvSpPr>
                <a:spLocks noChangeArrowheads="1"/>
              </p:cNvSpPr>
              <p:nvPr/>
            </p:nvSpPr>
            <p:spPr bwMode="auto">
              <a:xfrm>
                <a:off x="2077"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22" name="Text Box 326"/>
              <p:cNvSpPr txBox="1">
                <a:spLocks noChangeArrowheads="1"/>
              </p:cNvSpPr>
              <p:nvPr/>
            </p:nvSpPr>
            <p:spPr bwMode="auto">
              <a:xfrm>
                <a:off x="2070"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433" name="Rectangle 337"/>
              <p:cNvSpPr>
                <a:spLocks noChangeArrowheads="1"/>
              </p:cNvSpPr>
              <p:nvPr/>
            </p:nvSpPr>
            <p:spPr bwMode="auto">
              <a:xfrm>
                <a:off x="1937"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34" name="Text Box 338"/>
              <p:cNvSpPr txBox="1">
                <a:spLocks noChangeArrowheads="1"/>
              </p:cNvSpPr>
              <p:nvPr/>
            </p:nvSpPr>
            <p:spPr bwMode="auto">
              <a:xfrm>
                <a:off x="1930"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436" name="Rectangle 340"/>
              <p:cNvSpPr>
                <a:spLocks noChangeArrowheads="1"/>
              </p:cNvSpPr>
              <p:nvPr/>
            </p:nvSpPr>
            <p:spPr bwMode="auto">
              <a:xfrm>
                <a:off x="2077"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37" name="Text Box 341"/>
              <p:cNvSpPr txBox="1">
                <a:spLocks noChangeArrowheads="1"/>
              </p:cNvSpPr>
              <p:nvPr/>
            </p:nvSpPr>
            <p:spPr bwMode="auto">
              <a:xfrm>
                <a:off x="2070"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3</a:t>
                </a:r>
                <a:endParaRPr lang="zh-CN" altLang="fr-FR" sz="1400">
                  <a:ea typeface="宋体" charset="-122"/>
                </a:endParaRPr>
              </a:p>
            </p:txBody>
          </p:sp>
          <p:sp>
            <p:nvSpPr>
              <p:cNvPr id="4385" name="Rectangle 289"/>
              <p:cNvSpPr>
                <a:spLocks noChangeArrowheads="1"/>
              </p:cNvSpPr>
              <p:nvPr/>
            </p:nvSpPr>
            <p:spPr bwMode="auto">
              <a:xfrm>
                <a:off x="2217"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86" name="Text Box 290"/>
              <p:cNvSpPr txBox="1">
                <a:spLocks noChangeArrowheads="1"/>
              </p:cNvSpPr>
              <p:nvPr/>
            </p:nvSpPr>
            <p:spPr bwMode="auto">
              <a:xfrm>
                <a:off x="2210"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388" name="Rectangle 292"/>
              <p:cNvSpPr>
                <a:spLocks noChangeArrowheads="1"/>
              </p:cNvSpPr>
              <p:nvPr/>
            </p:nvSpPr>
            <p:spPr bwMode="auto">
              <a:xfrm>
                <a:off x="2217"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89" name="Text Box 293"/>
              <p:cNvSpPr txBox="1">
                <a:spLocks noChangeArrowheads="1"/>
              </p:cNvSpPr>
              <p:nvPr/>
            </p:nvSpPr>
            <p:spPr bwMode="auto">
              <a:xfrm>
                <a:off x="2210"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397" name="Rectangle 301"/>
              <p:cNvSpPr>
                <a:spLocks noChangeArrowheads="1"/>
              </p:cNvSpPr>
              <p:nvPr/>
            </p:nvSpPr>
            <p:spPr bwMode="auto">
              <a:xfrm>
                <a:off x="2217"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398" name="Text Box 302"/>
              <p:cNvSpPr txBox="1">
                <a:spLocks noChangeArrowheads="1"/>
              </p:cNvSpPr>
              <p:nvPr/>
            </p:nvSpPr>
            <p:spPr bwMode="auto">
              <a:xfrm>
                <a:off x="2210"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400" name="Rectangle 304"/>
              <p:cNvSpPr>
                <a:spLocks noChangeArrowheads="1"/>
              </p:cNvSpPr>
              <p:nvPr/>
            </p:nvSpPr>
            <p:spPr bwMode="auto">
              <a:xfrm>
                <a:off x="2357"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01" name="Text Box 305"/>
              <p:cNvSpPr txBox="1">
                <a:spLocks noChangeArrowheads="1"/>
              </p:cNvSpPr>
              <p:nvPr/>
            </p:nvSpPr>
            <p:spPr bwMode="auto">
              <a:xfrm>
                <a:off x="2350"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403" name="Rectangle 307"/>
              <p:cNvSpPr>
                <a:spLocks noChangeArrowheads="1"/>
              </p:cNvSpPr>
              <p:nvPr/>
            </p:nvSpPr>
            <p:spPr bwMode="auto">
              <a:xfrm>
                <a:off x="2357"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04" name="Text Box 308"/>
              <p:cNvSpPr txBox="1">
                <a:spLocks noChangeArrowheads="1"/>
              </p:cNvSpPr>
              <p:nvPr/>
            </p:nvSpPr>
            <p:spPr bwMode="auto">
              <a:xfrm>
                <a:off x="2350"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4406" name="Rectangle 310"/>
              <p:cNvSpPr>
                <a:spLocks noChangeArrowheads="1"/>
              </p:cNvSpPr>
              <p:nvPr/>
            </p:nvSpPr>
            <p:spPr bwMode="auto">
              <a:xfrm>
                <a:off x="2497" y="3040"/>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07" name="Text Box 311"/>
              <p:cNvSpPr txBox="1">
                <a:spLocks noChangeArrowheads="1"/>
              </p:cNvSpPr>
              <p:nvPr/>
            </p:nvSpPr>
            <p:spPr bwMode="auto">
              <a:xfrm>
                <a:off x="2490" y="3016"/>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409" name="Rectangle 313"/>
              <p:cNvSpPr>
                <a:spLocks noChangeArrowheads="1"/>
              </p:cNvSpPr>
              <p:nvPr/>
            </p:nvSpPr>
            <p:spPr bwMode="auto">
              <a:xfrm>
                <a:off x="2497" y="3188"/>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10" name="Text Box 314"/>
              <p:cNvSpPr txBox="1">
                <a:spLocks noChangeArrowheads="1"/>
              </p:cNvSpPr>
              <p:nvPr/>
            </p:nvSpPr>
            <p:spPr bwMode="auto">
              <a:xfrm>
                <a:off x="2490" y="3164"/>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sp>
            <p:nvSpPr>
              <p:cNvPr id="4412" name="Rectangle 316"/>
              <p:cNvSpPr>
                <a:spLocks noChangeArrowheads="1"/>
              </p:cNvSpPr>
              <p:nvPr/>
            </p:nvSpPr>
            <p:spPr bwMode="auto">
              <a:xfrm>
                <a:off x="2357"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13" name="Text Box 317"/>
              <p:cNvSpPr txBox="1">
                <a:spLocks noChangeArrowheads="1"/>
              </p:cNvSpPr>
              <p:nvPr/>
            </p:nvSpPr>
            <p:spPr bwMode="auto">
              <a:xfrm>
                <a:off x="2350"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415" name="Rectangle 319"/>
              <p:cNvSpPr>
                <a:spLocks noChangeArrowheads="1"/>
              </p:cNvSpPr>
              <p:nvPr/>
            </p:nvSpPr>
            <p:spPr bwMode="auto">
              <a:xfrm>
                <a:off x="2497" y="3336"/>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16" name="Text Box 320"/>
              <p:cNvSpPr txBox="1">
                <a:spLocks noChangeArrowheads="1"/>
              </p:cNvSpPr>
              <p:nvPr/>
            </p:nvSpPr>
            <p:spPr bwMode="auto">
              <a:xfrm>
                <a:off x="2490" y="3312"/>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7</a:t>
                </a:r>
                <a:endParaRPr lang="zh-CN" altLang="fr-FR" sz="1400">
                  <a:ea typeface="宋体" charset="-122"/>
                </a:endParaRPr>
              </a:p>
            </p:txBody>
          </p:sp>
          <p:sp>
            <p:nvSpPr>
              <p:cNvPr id="4424" name="Rectangle 328"/>
              <p:cNvSpPr>
                <a:spLocks noChangeArrowheads="1"/>
              </p:cNvSpPr>
              <p:nvPr/>
            </p:nvSpPr>
            <p:spPr bwMode="auto">
              <a:xfrm>
                <a:off x="2217"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25" name="Text Box 329"/>
              <p:cNvSpPr txBox="1">
                <a:spLocks noChangeArrowheads="1"/>
              </p:cNvSpPr>
              <p:nvPr/>
            </p:nvSpPr>
            <p:spPr bwMode="auto">
              <a:xfrm>
                <a:off x="2210"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5</a:t>
                </a:r>
                <a:endParaRPr lang="zh-CN" altLang="fr-FR" sz="1400">
                  <a:ea typeface="宋体" charset="-122"/>
                </a:endParaRPr>
              </a:p>
            </p:txBody>
          </p:sp>
          <p:sp>
            <p:nvSpPr>
              <p:cNvPr id="4427" name="Rectangle 331"/>
              <p:cNvSpPr>
                <a:spLocks noChangeArrowheads="1"/>
              </p:cNvSpPr>
              <p:nvPr/>
            </p:nvSpPr>
            <p:spPr bwMode="auto">
              <a:xfrm>
                <a:off x="2357"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28" name="Text Box 332"/>
              <p:cNvSpPr txBox="1">
                <a:spLocks noChangeArrowheads="1"/>
              </p:cNvSpPr>
              <p:nvPr/>
            </p:nvSpPr>
            <p:spPr bwMode="auto">
              <a:xfrm>
                <a:off x="2350"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2</a:t>
                </a:r>
                <a:endParaRPr lang="zh-CN" altLang="fr-FR" sz="1400">
                  <a:ea typeface="宋体" charset="-122"/>
                </a:endParaRPr>
              </a:p>
            </p:txBody>
          </p:sp>
          <p:sp>
            <p:nvSpPr>
              <p:cNvPr id="4430" name="Rectangle 334"/>
              <p:cNvSpPr>
                <a:spLocks noChangeArrowheads="1"/>
              </p:cNvSpPr>
              <p:nvPr/>
            </p:nvSpPr>
            <p:spPr bwMode="auto">
              <a:xfrm>
                <a:off x="2497" y="3484"/>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31" name="Text Box 335"/>
              <p:cNvSpPr txBox="1">
                <a:spLocks noChangeArrowheads="1"/>
              </p:cNvSpPr>
              <p:nvPr/>
            </p:nvSpPr>
            <p:spPr bwMode="auto">
              <a:xfrm>
                <a:off x="2490" y="3460"/>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439" name="Rectangle 343"/>
              <p:cNvSpPr>
                <a:spLocks noChangeArrowheads="1"/>
              </p:cNvSpPr>
              <p:nvPr/>
            </p:nvSpPr>
            <p:spPr bwMode="auto">
              <a:xfrm>
                <a:off x="2217"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40" name="Text Box 344"/>
              <p:cNvSpPr txBox="1">
                <a:spLocks noChangeArrowheads="1"/>
              </p:cNvSpPr>
              <p:nvPr/>
            </p:nvSpPr>
            <p:spPr bwMode="auto">
              <a:xfrm>
                <a:off x="2210"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6</a:t>
                </a:r>
                <a:endParaRPr lang="zh-CN" altLang="fr-FR" sz="1400">
                  <a:ea typeface="宋体" charset="-122"/>
                </a:endParaRPr>
              </a:p>
            </p:txBody>
          </p:sp>
          <p:sp>
            <p:nvSpPr>
              <p:cNvPr id="4442" name="Rectangle 346"/>
              <p:cNvSpPr>
                <a:spLocks noChangeArrowheads="1"/>
              </p:cNvSpPr>
              <p:nvPr/>
            </p:nvSpPr>
            <p:spPr bwMode="auto">
              <a:xfrm>
                <a:off x="2357"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43" name="Text Box 347"/>
              <p:cNvSpPr txBox="1">
                <a:spLocks noChangeArrowheads="1"/>
              </p:cNvSpPr>
              <p:nvPr/>
            </p:nvSpPr>
            <p:spPr bwMode="auto">
              <a:xfrm>
                <a:off x="2350"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sp>
            <p:nvSpPr>
              <p:cNvPr id="4445" name="Rectangle 349"/>
              <p:cNvSpPr>
                <a:spLocks noChangeArrowheads="1"/>
              </p:cNvSpPr>
              <p:nvPr/>
            </p:nvSpPr>
            <p:spPr bwMode="auto">
              <a:xfrm>
                <a:off x="2497" y="3632"/>
                <a:ext cx="141" cy="148"/>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4446" name="Text Box 350"/>
              <p:cNvSpPr txBox="1">
                <a:spLocks noChangeArrowheads="1"/>
              </p:cNvSpPr>
              <p:nvPr/>
            </p:nvSpPr>
            <p:spPr bwMode="auto">
              <a:xfrm>
                <a:off x="2490" y="3608"/>
                <a:ext cx="195" cy="198"/>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zh-CN" altLang="fr-FR" sz="1400" b="1">
                    <a:ea typeface="宋体" charset="-122"/>
                  </a:rPr>
                  <a:t>4</a:t>
                </a:r>
                <a:endParaRPr lang="zh-CN" altLang="fr-FR" sz="1400">
                  <a:ea typeface="宋体" charset="-122"/>
                </a:endParaRPr>
              </a:p>
            </p:txBody>
          </p:sp>
        </p:grpSp>
        <p:sp>
          <p:nvSpPr>
            <p:cNvPr id="4620" name="Rectangle 524"/>
            <p:cNvSpPr>
              <a:spLocks noChangeArrowheads="1"/>
            </p:cNvSpPr>
            <p:nvPr/>
          </p:nvSpPr>
          <p:spPr bwMode="auto">
            <a:xfrm>
              <a:off x="1458" y="1945"/>
              <a:ext cx="959" cy="233"/>
            </a:xfrm>
            <a:prstGeom prst="rect">
              <a:avLst/>
            </a:prstGeom>
            <a:noFill/>
            <a:ln w="9525">
              <a:noFill/>
              <a:miter lim="800000"/>
              <a:headEnd/>
              <a:tailEnd/>
            </a:ln>
            <a:effectLst/>
          </p:spPr>
          <p:txBody>
            <a:bodyPr wrap="none">
              <a:spAutoFit/>
            </a:bodyPr>
            <a:lstStyle/>
            <a:p>
              <a:r>
                <a:rPr lang="fr-FR" altLang="zh-CN" b="1" dirty="0">
                  <a:ea typeface="宋体" charset="-122"/>
                </a:rPr>
                <a:t>quantification</a:t>
              </a:r>
              <a:endParaRPr lang="fr-FR" b="1" dirty="0"/>
            </a:p>
          </p:txBody>
        </p:sp>
        <p:grpSp>
          <p:nvGrpSpPr>
            <p:cNvPr id="16" name="Group 532"/>
            <p:cNvGrpSpPr>
              <a:grpSpLocks/>
            </p:cNvGrpSpPr>
            <p:nvPr/>
          </p:nvGrpSpPr>
          <p:grpSpPr bwMode="auto">
            <a:xfrm>
              <a:off x="1392" y="2144"/>
              <a:ext cx="1032" cy="326"/>
              <a:chOff x="3984" y="2720"/>
              <a:chExt cx="1416" cy="577"/>
            </a:xfrm>
          </p:grpSpPr>
          <p:sp>
            <p:nvSpPr>
              <p:cNvPr id="4629" name="Rectangle 533"/>
              <p:cNvSpPr>
                <a:spLocks noChangeArrowheads="1"/>
              </p:cNvSpPr>
              <p:nvPr/>
            </p:nvSpPr>
            <p:spPr bwMode="auto">
              <a:xfrm>
                <a:off x="3984" y="2720"/>
                <a:ext cx="1416" cy="536"/>
              </a:xfrm>
              <a:prstGeom prst="rect">
                <a:avLst/>
              </a:prstGeom>
              <a:solidFill>
                <a:srgbClr val="0099FF"/>
              </a:solidFill>
              <a:ln w="9525">
                <a:noFill/>
                <a:miter lim="800000"/>
                <a:headEnd/>
                <a:tailEnd/>
              </a:ln>
              <a:effectLst/>
            </p:spPr>
            <p:txBody>
              <a:bodyPr wrap="none" anchor="ctr"/>
              <a:lstStyle/>
              <a:p>
                <a:endParaRPr lang="fr-FR"/>
              </a:p>
            </p:txBody>
          </p:sp>
          <p:grpSp>
            <p:nvGrpSpPr>
              <p:cNvPr id="17" name="Group 534"/>
              <p:cNvGrpSpPr>
                <a:grpSpLocks/>
              </p:cNvGrpSpPr>
              <p:nvPr/>
            </p:nvGrpSpPr>
            <p:grpSpPr bwMode="auto">
              <a:xfrm>
                <a:off x="4099" y="2853"/>
                <a:ext cx="1176" cy="444"/>
                <a:chOff x="1691" y="3333"/>
                <a:chExt cx="1176" cy="444"/>
              </a:xfrm>
            </p:grpSpPr>
            <p:grpSp>
              <p:nvGrpSpPr>
                <p:cNvPr id="18" name="Group 535"/>
                <p:cNvGrpSpPr>
                  <a:grpSpLocks/>
                </p:cNvGrpSpPr>
                <p:nvPr/>
              </p:nvGrpSpPr>
              <p:grpSpPr bwMode="auto">
                <a:xfrm>
                  <a:off x="1712" y="3333"/>
                  <a:ext cx="1120" cy="151"/>
                  <a:chOff x="1712" y="3333"/>
                  <a:chExt cx="1080" cy="159"/>
                </a:xfrm>
              </p:grpSpPr>
              <p:sp>
                <p:nvSpPr>
                  <p:cNvPr id="4632" name="Rectangle 536"/>
                  <p:cNvSpPr>
                    <a:spLocks noChangeArrowheads="1"/>
                  </p:cNvSpPr>
                  <p:nvPr/>
                </p:nvSpPr>
                <p:spPr bwMode="auto">
                  <a:xfrm>
                    <a:off x="1712" y="3333"/>
                    <a:ext cx="135" cy="159"/>
                  </a:xfrm>
                  <a:prstGeom prst="rect">
                    <a:avLst/>
                  </a:prstGeom>
                  <a:solidFill>
                    <a:schemeClr val="tx1"/>
                  </a:solidFill>
                  <a:ln w="9525">
                    <a:noFill/>
                    <a:miter lim="800000"/>
                    <a:headEnd/>
                    <a:tailEnd/>
                  </a:ln>
                  <a:effectLst/>
                </p:spPr>
                <p:txBody>
                  <a:bodyPr wrap="none" anchor="ctr"/>
                  <a:lstStyle/>
                  <a:p>
                    <a:endParaRPr lang="fr-FR"/>
                  </a:p>
                </p:txBody>
              </p:sp>
              <p:sp>
                <p:nvSpPr>
                  <p:cNvPr id="4633" name="Rectangle 537"/>
                  <p:cNvSpPr>
                    <a:spLocks noChangeArrowheads="1"/>
                  </p:cNvSpPr>
                  <p:nvPr/>
                </p:nvSpPr>
                <p:spPr bwMode="auto">
                  <a:xfrm>
                    <a:off x="1847" y="3333"/>
                    <a:ext cx="135" cy="159"/>
                  </a:xfrm>
                  <a:prstGeom prst="rect">
                    <a:avLst/>
                  </a:prstGeom>
                  <a:solidFill>
                    <a:srgbClr val="5F5F5F"/>
                  </a:solidFill>
                  <a:ln w="9525">
                    <a:noFill/>
                    <a:miter lim="800000"/>
                    <a:headEnd/>
                    <a:tailEnd/>
                  </a:ln>
                  <a:effectLst/>
                </p:spPr>
                <p:txBody>
                  <a:bodyPr wrap="none" anchor="ctr"/>
                  <a:lstStyle/>
                  <a:p>
                    <a:endParaRPr lang="fr-FR"/>
                  </a:p>
                </p:txBody>
              </p:sp>
              <p:sp>
                <p:nvSpPr>
                  <p:cNvPr id="4634" name="Rectangle 538"/>
                  <p:cNvSpPr>
                    <a:spLocks noChangeArrowheads="1"/>
                  </p:cNvSpPr>
                  <p:nvPr/>
                </p:nvSpPr>
                <p:spPr bwMode="auto">
                  <a:xfrm>
                    <a:off x="1982" y="3333"/>
                    <a:ext cx="135" cy="159"/>
                  </a:xfrm>
                  <a:prstGeom prst="rect">
                    <a:avLst/>
                  </a:prstGeom>
                  <a:solidFill>
                    <a:srgbClr val="808080"/>
                  </a:solidFill>
                  <a:ln w="9525">
                    <a:noFill/>
                    <a:miter lim="800000"/>
                    <a:headEnd/>
                    <a:tailEnd/>
                  </a:ln>
                  <a:effectLst/>
                </p:spPr>
                <p:txBody>
                  <a:bodyPr wrap="none" anchor="ctr"/>
                  <a:lstStyle/>
                  <a:p>
                    <a:endParaRPr lang="fr-FR"/>
                  </a:p>
                </p:txBody>
              </p:sp>
              <p:sp>
                <p:nvSpPr>
                  <p:cNvPr id="4635" name="Rectangle 539"/>
                  <p:cNvSpPr>
                    <a:spLocks noChangeArrowheads="1"/>
                  </p:cNvSpPr>
                  <p:nvPr/>
                </p:nvSpPr>
                <p:spPr bwMode="auto">
                  <a:xfrm>
                    <a:off x="2117" y="3333"/>
                    <a:ext cx="135" cy="159"/>
                  </a:xfrm>
                  <a:prstGeom prst="rect">
                    <a:avLst/>
                  </a:prstGeom>
                  <a:solidFill>
                    <a:srgbClr val="969696"/>
                  </a:solidFill>
                  <a:ln w="9525">
                    <a:noFill/>
                    <a:miter lim="800000"/>
                    <a:headEnd/>
                    <a:tailEnd/>
                  </a:ln>
                  <a:effectLst/>
                </p:spPr>
                <p:txBody>
                  <a:bodyPr wrap="none" anchor="ctr"/>
                  <a:lstStyle/>
                  <a:p>
                    <a:endParaRPr lang="fr-FR"/>
                  </a:p>
                </p:txBody>
              </p:sp>
              <p:sp>
                <p:nvSpPr>
                  <p:cNvPr id="4636" name="Rectangle 540"/>
                  <p:cNvSpPr>
                    <a:spLocks noChangeArrowheads="1"/>
                  </p:cNvSpPr>
                  <p:nvPr/>
                </p:nvSpPr>
                <p:spPr bwMode="auto">
                  <a:xfrm>
                    <a:off x="2252" y="3333"/>
                    <a:ext cx="135" cy="159"/>
                  </a:xfrm>
                  <a:prstGeom prst="rect">
                    <a:avLst/>
                  </a:prstGeom>
                  <a:solidFill>
                    <a:srgbClr val="B2B2B2"/>
                  </a:solidFill>
                  <a:ln w="9525">
                    <a:noFill/>
                    <a:miter lim="800000"/>
                    <a:headEnd/>
                    <a:tailEnd/>
                  </a:ln>
                  <a:effectLst/>
                </p:spPr>
                <p:txBody>
                  <a:bodyPr wrap="none" anchor="ctr"/>
                  <a:lstStyle/>
                  <a:p>
                    <a:endParaRPr lang="fr-FR"/>
                  </a:p>
                </p:txBody>
              </p:sp>
              <p:sp>
                <p:nvSpPr>
                  <p:cNvPr id="4637" name="Rectangle 541"/>
                  <p:cNvSpPr>
                    <a:spLocks noChangeArrowheads="1"/>
                  </p:cNvSpPr>
                  <p:nvPr/>
                </p:nvSpPr>
                <p:spPr bwMode="auto">
                  <a:xfrm>
                    <a:off x="2387" y="3333"/>
                    <a:ext cx="135" cy="159"/>
                  </a:xfrm>
                  <a:prstGeom prst="rect">
                    <a:avLst/>
                  </a:prstGeom>
                  <a:solidFill>
                    <a:srgbClr val="DDDDDD"/>
                  </a:solidFill>
                  <a:ln w="9525">
                    <a:noFill/>
                    <a:miter lim="800000"/>
                    <a:headEnd/>
                    <a:tailEnd/>
                  </a:ln>
                  <a:effectLst/>
                </p:spPr>
                <p:txBody>
                  <a:bodyPr wrap="none" anchor="ctr"/>
                  <a:lstStyle/>
                  <a:p>
                    <a:endParaRPr lang="fr-FR"/>
                  </a:p>
                </p:txBody>
              </p:sp>
              <p:sp>
                <p:nvSpPr>
                  <p:cNvPr id="4638" name="Rectangle 542"/>
                  <p:cNvSpPr>
                    <a:spLocks noChangeArrowheads="1"/>
                  </p:cNvSpPr>
                  <p:nvPr/>
                </p:nvSpPr>
                <p:spPr bwMode="auto">
                  <a:xfrm>
                    <a:off x="2522" y="3333"/>
                    <a:ext cx="135" cy="159"/>
                  </a:xfrm>
                  <a:prstGeom prst="rect">
                    <a:avLst/>
                  </a:prstGeom>
                  <a:solidFill>
                    <a:srgbClr val="EAEAEA"/>
                  </a:solidFill>
                  <a:ln w="9525">
                    <a:noFill/>
                    <a:miter lim="800000"/>
                    <a:headEnd/>
                    <a:tailEnd/>
                  </a:ln>
                  <a:effectLst/>
                </p:spPr>
                <p:txBody>
                  <a:bodyPr wrap="none" anchor="ctr"/>
                  <a:lstStyle/>
                  <a:p>
                    <a:endParaRPr lang="fr-FR"/>
                  </a:p>
                </p:txBody>
              </p:sp>
              <p:sp>
                <p:nvSpPr>
                  <p:cNvPr id="4639" name="Rectangle 543"/>
                  <p:cNvSpPr>
                    <a:spLocks noChangeArrowheads="1"/>
                  </p:cNvSpPr>
                  <p:nvPr/>
                </p:nvSpPr>
                <p:spPr bwMode="auto">
                  <a:xfrm>
                    <a:off x="2657" y="3333"/>
                    <a:ext cx="135" cy="159"/>
                  </a:xfrm>
                  <a:prstGeom prst="rect">
                    <a:avLst/>
                  </a:prstGeom>
                  <a:solidFill>
                    <a:schemeClr val="bg1"/>
                  </a:solidFill>
                  <a:ln w="9525">
                    <a:noFill/>
                    <a:miter lim="800000"/>
                    <a:headEnd/>
                    <a:tailEnd/>
                  </a:ln>
                  <a:effectLst/>
                </p:spPr>
                <p:txBody>
                  <a:bodyPr wrap="none" anchor="ctr"/>
                  <a:lstStyle/>
                  <a:p>
                    <a:endParaRPr lang="fr-FR"/>
                  </a:p>
                </p:txBody>
              </p:sp>
            </p:grpSp>
            <p:sp>
              <p:nvSpPr>
                <p:cNvPr id="4640" name="Text Box 544"/>
                <p:cNvSpPr txBox="1">
                  <a:spLocks noChangeArrowheads="1"/>
                </p:cNvSpPr>
                <p:nvPr/>
              </p:nvSpPr>
              <p:spPr bwMode="auto">
                <a:xfrm>
                  <a:off x="1691" y="3504"/>
                  <a:ext cx="1176" cy="273"/>
                </a:xfrm>
                <a:prstGeom prst="rect">
                  <a:avLst/>
                </a:prstGeom>
                <a:noFill/>
                <a:ln w="9525">
                  <a:noFill/>
                  <a:miter lim="800000"/>
                  <a:headEnd/>
                  <a:tailEnd/>
                </a:ln>
                <a:effectLst/>
              </p:spPr>
              <p:txBody>
                <a:bodyPr>
                  <a:spAutoFit/>
                </a:bodyPr>
                <a:lstStyle/>
                <a:p>
                  <a:pPr>
                    <a:spcBef>
                      <a:spcPct val="50000"/>
                    </a:spcBef>
                  </a:pPr>
                  <a:r>
                    <a:rPr lang="zh-CN" altLang="fr-FR" sz="1000" b="1">
                      <a:solidFill>
                        <a:schemeClr val="bg1"/>
                      </a:solidFill>
                      <a:ea typeface="宋体" charset="-122"/>
                    </a:rPr>
                    <a:t>0   1   2   3   4   5   6   7</a:t>
                  </a:r>
                  <a:endParaRPr lang="zh-CN" altLang="fr-FR" sz="1000">
                    <a:ea typeface="宋体" charset="-122"/>
                  </a:endParaRPr>
                </a:p>
              </p:txBody>
            </p:sp>
          </p:grpSp>
        </p:grpSp>
      </p:grpSp>
      <p:grpSp>
        <p:nvGrpSpPr>
          <p:cNvPr id="19" name="Group 622"/>
          <p:cNvGrpSpPr>
            <a:grpSpLocks/>
          </p:cNvGrpSpPr>
          <p:nvPr/>
        </p:nvGrpSpPr>
        <p:grpSpPr bwMode="auto">
          <a:xfrm>
            <a:off x="4943476" y="4962526"/>
            <a:ext cx="2663825" cy="1685925"/>
            <a:chOff x="2154" y="3126"/>
            <a:chExt cx="1678" cy="1062"/>
          </a:xfrm>
        </p:grpSpPr>
        <p:sp>
          <p:nvSpPr>
            <p:cNvPr id="4717" name="AutoShape 621"/>
            <p:cNvSpPr>
              <a:spLocks noChangeArrowheads="1"/>
            </p:cNvSpPr>
            <p:nvPr/>
          </p:nvSpPr>
          <p:spPr bwMode="auto">
            <a:xfrm rot="2326103">
              <a:off x="2395" y="3451"/>
              <a:ext cx="937" cy="527"/>
            </a:xfrm>
            <a:prstGeom prst="notchedRightArrow">
              <a:avLst>
                <a:gd name="adj1" fmla="val 58694"/>
                <a:gd name="adj2" fmla="val 53340"/>
              </a:avLst>
            </a:prstGeom>
            <a:solidFill>
              <a:srgbClr val="00FF00"/>
            </a:solidFill>
            <a:ln w="9525">
              <a:noFill/>
              <a:miter lim="800000"/>
              <a:headEnd/>
              <a:tailEnd/>
            </a:ln>
            <a:effectLst/>
          </p:spPr>
          <p:txBody>
            <a:bodyPr wrap="none" anchor="ctr"/>
            <a:lstStyle/>
            <a:p>
              <a:endParaRPr lang="fr-FR"/>
            </a:p>
          </p:txBody>
        </p:sp>
        <p:grpSp>
          <p:nvGrpSpPr>
            <p:cNvPr id="20" name="Group 560"/>
            <p:cNvGrpSpPr>
              <a:grpSpLocks/>
            </p:cNvGrpSpPr>
            <p:nvPr/>
          </p:nvGrpSpPr>
          <p:grpSpPr bwMode="auto">
            <a:xfrm>
              <a:off x="2154" y="3126"/>
              <a:ext cx="1678" cy="1062"/>
              <a:chOff x="2154" y="3144"/>
              <a:chExt cx="1678" cy="1062"/>
            </a:xfrm>
          </p:grpSpPr>
          <p:grpSp>
            <p:nvGrpSpPr>
              <p:cNvPr id="21" name="Group 457"/>
              <p:cNvGrpSpPr>
                <a:grpSpLocks/>
              </p:cNvGrpSpPr>
              <p:nvPr/>
            </p:nvGrpSpPr>
            <p:grpSpPr bwMode="auto">
              <a:xfrm>
                <a:off x="3091" y="3826"/>
                <a:ext cx="559" cy="195"/>
                <a:chOff x="2928" y="3808"/>
                <a:chExt cx="615" cy="195"/>
              </a:xfrm>
            </p:grpSpPr>
            <p:sp>
              <p:nvSpPr>
                <p:cNvPr id="4554" name="Rectangle 458"/>
                <p:cNvSpPr>
                  <a:spLocks noChangeArrowheads="1"/>
                </p:cNvSpPr>
                <p:nvPr/>
              </p:nvSpPr>
              <p:spPr bwMode="auto">
                <a:xfrm>
                  <a:off x="2928" y="3830"/>
                  <a:ext cx="592" cy="144"/>
                </a:xfrm>
                <a:prstGeom prst="rect">
                  <a:avLst/>
                </a:prstGeom>
                <a:noFill/>
                <a:ln w="9525">
                  <a:solidFill>
                    <a:schemeClr val="tx1"/>
                  </a:solidFill>
                  <a:miter lim="800000"/>
                  <a:headEnd/>
                  <a:tailEnd/>
                </a:ln>
                <a:effectLst/>
              </p:spPr>
              <p:txBody>
                <a:bodyPr wrap="none" anchor="ctr"/>
                <a:lstStyle/>
                <a:p>
                  <a:endParaRPr lang="fr-FR"/>
                </a:p>
              </p:txBody>
            </p:sp>
            <p:sp>
              <p:nvSpPr>
                <p:cNvPr id="4555" name="Line 459"/>
                <p:cNvSpPr>
                  <a:spLocks noChangeShapeType="1"/>
                </p:cNvSpPr>
                <p:nvPr/>
              </p:nvSpPr>
              <p:spPr bwMode="auto">
                <a:xfrm>
                  <a:off x="3112" y="3832"/>
                  <a:ext cx="0" cy="136"/>
                </a:xfrm>
                <a:prstGeom prst="line">
                  <a:avLst/>
                </a:prstGeom>
                <a:noFill/>
                <a:ln w="9525">
                  <a:solidFill>
                    <a:schemeClr val="tx1"/>
                  </a:solidFill>
                  <a:round/>
                  <a:headEnd/>
                  <a:tailEnd/>
                </a:ln>
                <a:effectLst/>
              </p:spPr>
              <p:txBody>
                <a:bodyPr wrap="none" anchor="ctr"/>
                <a:lstStyle/>
                <a:p>
                  <a:endParaRPr lang="fr-FR"/>
                </a:p>
              </p:txBody>
            </p:sp>
            <p:sp>
              <p:nvSpPr>
                <p:cNvPr id="4556" name="Line 460"/>
                <p:cNvSpPr>
                  <a:spLocks noChangeShapeType="1"/>
                </p:cNvSpPr>
                <p:nvPr/>
              </p:nvSpPr>
              <p:spPr bwMode="auto">
                <a:xfrm>
                  <a:off x="3304" y="3832"/>
                  <a:ext cx="0" cy="136"/>
                </a:xfrm>
                <a:prstGeom prst="line">
                  <a:avLst/>
                </a:prstGeom>
                <a:noFill/>
                <a:ln w="9525">
                  <a:solidFill>
                    <a:schemeClr val="tx1"/>
                  </a:solidFill>
                  <a:round/>
                  <a:headEnd/>
                  <a:tailEnd/>
                </a:ln>
                <a:effectLst/>
              </p:spPr>
              <p:txBody>
                <a:bodyPr wrap="none" anchor="ctr"/>
                <a:lstStyle/>
                <a:p>
                  <a:endParaRPr lang="fr-FR"/>
                </a:p>
              </p:txBody>
            </p:sp>
            <p:sp>
              <p:nvSpPr>
                <p:cNvPr id="4557" name="Text Box 461"/>
                <p:cNvSpPr txBox="1">
                  <a:spLocks noChangeArrowheads="1"/>
                </p:cNvSpPr>
                <p:nvPr/>
              </p:nvSpPr>
              <p:spPr bwMode="auto">
                <a:xfrm>
                  <a:off x="2944" y="3808"/>
                  <a:ext cx="240"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p>
              </p:txBody>
            </p:sp>
            <p:sp>
              <p:nvSpPr>
                <p:cNvPr id="4558" name="Rectangle 462"/>
                <p:cNvSpPr>
                  <a:spLocks noChangeArrowheads="1"/>
                </p:cNvSpPr>
                <p:nvPr/>
              </p:nvSpPr>
              <p:spPr bwMode="auto">
                <a:xfrm>
                  <a:off x="3352" y="3809"/>
                  <a:ext cx="191" cy="194"/>
                </a:xfrm>
                <a:prstGeom prst="rect">
                  <a:avLst/>
                </a:prstGeom>
                <a:noFill/>
                <a:ln w="9525">
                  <a:noFill/>
                  <a:miter lim="800000"/>
                  <a:headEnd/>
                  <a:tailEnd/>
                </a:ln>
                <a:effectLst/>
              </p:spPr>
              <p:txBody>
                <a:bodyPr wrap="none">
                  <a:spAutoFit/>
                </a:bodyPr>
                <a:lstStyle/>
                <a:p>
                  <a:r>
                    <a:rPr lang="zh-CN" altLang="fr-FR" sz="1400" b="1">
                      <a:ea typeface="宋体" charset="-122"/>
                    </a:rPr>
                    <a:t>1</a:t>
                  </a:r>
                </a:p>
              </p:txBody>
            </p:sp>
            <p:sp>
              <p:nvSpPr>
                <p:cNvPr id="4559" name="Rectangle 463"/>
                <p:cNvSpPr>
                  <a:spLocks noChangeArrowheads="1"/>
                </p:cNvSpPr>
                <p:nvPr/>
              </p:nvSpPr>
              <p:spPr bwMode="auto">
                <a:xfrm>
                  <a:off x="3152" y="3809"/>
                  <a:ext cx="190" cy="192"/>
                </a:xfrm>
                <a:prstGeom prst="rect">
                  <a:avLst/>
                </a:prstGeom>
                <a:noFill/>
                <a:ln w="9525">
                  <a:noFill/>
                  <a:miter lim="800000"/>
                  <a:headEnd/>
                  <a:tailEnd/>
                </a:ln>
                <a:effectLst/>
              </p:spPr>
              <p:txBody>
                <a:bodyPr wrap="none">
                  <a:spAutoFit/>
                </a:bodyPr>
                <a:lstStyle/>
                <a:p>
                  <a:r>
                    <a:rPr lang="zh-CN" altLang="fr-FR" sz="1400" b="1">
                      <a:ea typeface="宋体" charset="-122"/>
                    </a:rPr>
                    <a:t>0</a:t>
                  </a:r>
                </a:p>
              </p:txBody>
            </p:sp>
          </p:grpSp>
          <p:sp>
            <p:nvSpPr>
              <p:cNvPr id="4561" name="Line 465"/>
              <p:cNvSpPr>
                <a:spLocks noChangeShapeType="1"/>
              </p:cNvSpPr>
              <p:nvPr/>
            </p:nvSpPr>
            <p:spPr bwMode="auto">
              <a:xfrm>
                <a:off x="2302" y="3288"/>
                <a:ext cx="786" cy="632"/>
              </a:xfrm>
              <a:prstGeom prst="line">
                <a:avLst/>
              </a:prstGeom>
              <a:noFill/>
              <a:ln w="28575">
                <a:solidFill>
                  <a:srgbClr val="FF3300"/>
                </a:solidFill>
                <a:prstDash val="dash"/>
                <a:round/>
                <a:headEnd/>
                <a:tailEnd type="triangle" w="med" len="med"/>
              </a:ln>
              <a:effectLst/>
            </p:spPr>
            <p:txBody>
              <a:bodyPr wrap="none" anchor="ctr"/>
              <a:lstStyle/>
              <a:p>
                <a:endParaRPr lang="fr-FR"/>
              </a:p>
            </p:txBody>
          </p:sp>
          <p:sp>
            <p:nvSpPr>
              <p:cNvPr id="4583" name="Rectangle 487"/>
              <p:cNvSpPr>
                <a:spLocks noChangeArrowheads="1"/>
              </p:cNvSpPr>
              <p:nvPr/>
            </p:nvSpPr>
            <p:spPr bwMode="auto">
              <a:xfrm>
                <a:off x="2942" y="3525"/>
                <a:ext cx="890" cy="212"/>
              </a:xfrm>
              <a:prstGeom prst="rect">
                <a:avLst/>
              </a:prstGeom>
              <a:noFill/>
              <a:ln w="9525">
                <a:noFill/>
                <a:miter lim="800000"/>
                <a:headEnd/>
                <a:tailEnd/>
              </a:ln>
              <a:effectLst/>
            </p:spPr>
            <p:txBody>
              <a:bodyPr wrap="none">
                <a:spAutoFit/>
              </a:bodyPr>
              <a:lstStyle/>
              <a:p>
                <a:r>
                  <a:rPr lang="zh-CN" altLang="fr-FR" sz="1600" b="1">
                    <a:ea typeface="宋体" charset="-122"/>
                  </a:rPr>
                  <a:t>1 </a:t>
                </a:r>
                <a:r>
                  <a:rPr lang="fr-FR" altLang="zh-CN" sz="1600" b="1">
                    <a:ea typeface="宋体" charset="-122"/>
                  </a:rPr>
                  <a:t>pixel (3 bits)</a:t>
                </a:r>
              </a:p>
            </p:txBody>
          </p:sp>
          <p:sp>
            <p:nvSpPr>
              <p:cNvPr id="4616" name="Rectangle 520"/>
              <p:cNvSpPr>
                <a:spLocks noChangeArrowheads="1"/>
              </p:cNvSpPr>
              <p:nvPr/>
            </p:nvSpPr>
            <p:spPr bwMode="auto">
              <a:xfrm>
                <a:off x="2154" y="3144"/>
                <a:ext cx="144" cy="150"/>
              </a:xfrm>
              <a:prstGeom prst="rect">
                <a:avLst/>
              </a:prstGeom>
              <a:noFill/>
              <a:ln w="28575">
                <a:solidFill>
                  <a:srgbClr val="FF3300"/>
                </a:solidFill>
                <a:miter lim="800000"/>
                <a:headEnd/>
                <a:tailEnd/>
              </a:ln>
              <a:effectLst/>
            </p:spPr>
            <p:txBody>
              <a:bodyPr wrap="none" anchor="ctr"/>
              <a:lstStyle/>
              <a:p>
                <a:endParaRPr lang="fr-FR"/>
              </a:p>
            </p:txBody>
          </p:sp>
          <p:sp>
            <p:nvSpPr>
              <p:cNvPr id="4622" name="Text Box 526"/>
              <p:cNvSpPr txBox="1">
                <a:spLocks noChangeArrowheads="1"/>
              </p:cNvSpPr>
              <p:nvPr/>
            </p:nvSpPr>
            <p:spPr bwMode="auto">
              <a:xfrm>
                <a:off x="2568" y="3840"/>
                <a:ext cx="576" cy="366"/>
              </a:xfrm>
              <a:prstGeom prst="rect">
                <a:avLst/>
              </a:prstGeom>
              <a:noFill/>
              <a:ln w="9525">
                <a:noFill/>
                <a:miter lim="800000"/>
                <a:headEnd/>
                <a:tailEnd/>
              </a:ln>
              <a:effectLst/>
            </p:spPr>
            <p:txBody>
              <a:bodyPr>
                <a:spAutoFit/>
              </a:bodyPr>
              <a:lstStyle/>
              <a:p>
                <a:pPr algn="ctr">
                  <a:spcBef>
                    <a:spcPct val="50000"/>
                  </a:spcBef>
                </a:pPr>
                <a:r>
                  <a:rPr lang="fr-FR" sz="1600" b="1">
                    <a:solidFill>
                      <a:srgbClr val="FF3300"/>
                    </a:solidFill>
                  </a:rPr>
                  <a:t>codage binaire</a:t>
                </a:r>
                <a:endParaRPr lang="fr-FR" sz="2000"/>
              </a:p>
            </p:txBody>
          </p:sp>
          <p:sp>
            <p:nvSpPr>
              <p:cNvPr id="4648" name="Line 552"/>
              <p:cNvSpPr>
                <a:spLocks noChangeShapeType="1"/>
              </p:cNvSpPr>
              <p:nvPr/>
            </p:nvSpPr>
            <p:spPr bwMode="auto">
              <a:xfrm>
                <a:off x="3270" y="3762"/>
                <a:ext cx="186" cy="0"/>
              </a:xfrm>
              <a:prstGeom prst="line">
                <a:avLst/>
              </a:prstGeom>
              <a:noFill/>
              <a:ln w="57150">
                <a:solidFill>
                  <a:schemeClr val="tx1"/>
                </a:solidFill>
                <a:prstDash val="sysDot"/>
                <a:round/>
                <a:headEnd/>
                <a:tailEnd/>
              </a:ln>
              <a:effectLst/>
            </p:spPr>
            <p:txBody>
              <a:bodyPr wrap="none" anchor="ctr"/>
              <a:lstStyle/>
              <a:p>
                <a:endParaRPr lang="fr-FR"/>
              </a:p>
            </p:txBody>
          </p:sp>
          <p:sp>
            <p:nvSpPr>
              <p:cNvPr id="4654" name="Line 558"/>
              <p:cNvSpPr>
                <a:spLocks noChangeShapeType="1"/>
              </p:cNvSpPr>
              <p:nvPr/>
            </p:nvSpPr>
            <p:spPr bwMode="auto">
              <a:xfrm>
                <a:off x="3270" y="4056"/>
                <a:ext cx="186" cy="0"/>
              </a:xfrm>
              <a:prstGeom prst="line">
                <a:avLst/>
              </a:prstGeom>
              <a:noFill/>
              <a:ln w="57150">
                <a:solidFill>
                  <a:schemeClr val="tx1"/>
                </a:solidFill>
                <a:prstDash val="sysDot"/>
                <a:round/>
                <a:headEnd/>
                <a:tailEnd/>
              </a:ln>
              <a:effectLst/>
            </p:spPr>
            <p:txBody>
              <a:bodyPr wrap="none" anchor="ctr"/>
              <a:lstStyle/>
              <a:p>
                <a:endParaRPr lang="fr-FR"/>
              </a:p>
            </p:txBody>
          </p:sp>
          <p:sp>
            <p:nvSpPr>
              <p:cNvPr id="4655" name="Line 559"/>
              <p:cNvSpPr>
                <a:spLocks noChangeShapeType="1"/>
              </p:cNvSpPr>
              <p:nvPr/>
            </p:nvSpPr>
            <p:spPr bwMode="auto">
              <a:xfrm>
                <a:off x="3270" y="4134"/>
                <a:ext cx="186" cy="0"/>
              </a:xfrm>
              <a:prstGeom prst="line">
                <a:avLst/>
              </a:prstGeom>
              <a:noFill/>
              <a:ln w="57150">
                <a:solidFill>
                  <a:schemeClr val="tx1"/>
                </a:solidFill>
                <a:prstDash val="sysDot"/>
                <a:round/>
                <a:headEnd/>
                <a:tailEnd/>
              </a:ln>
              <a:effectLst/>
            </p:spPr>
            <p:txBody>
              <a:bodyPr wrap="none" anchor="ctr"/>
              <a:lstStyle/>
              <a:p>
                <a:endParaRPr lang="fr-FR"/>
              </a:p>
            </p:txBody>
          </p:sp>
        </p:grpSp>
      </p:grpSp>
    </p:spTree>
    <p:extLst>
      <p:ext uri="{BB962C8B-B14F-4D97-AF65-F5344CB8AC3E}">
        <p14:creationId xmlns:p14="http://schemas.microsoft.com/office/powerpoint/2010/main" val="41904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box(out)">
                                      <p:cBhvr>
                                        <p:cTn id="7" dur="500"/>
                                        <p:tgtEl>
                                          <p:spTgt spid="410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5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8- Rotation d’image</a:t>
            </a:r>
          </a:p>
        </p:txBody>
      </p:sp>
      <p:pic>
        <p:nvPicPr>
          <p:cNvPr id="21508" name="Picture 4" descr="https://media5.datahacker.rs/2020/04/21-1024x200.jpg"/>
          <p:cNvPicPr>
            <a:picLocks noChangeAspect="1" noChangeArrowheads="1"/>
          </p:cNvPicPr>
          <p:nvPr/>
        </p:nvPicPr>
        <p:blipFill rotWithShape="1">
          <a:blip r:embed="rId2">
            <a:extLst>
              <a:ext uri="{28A0092B-C50C-407E-A947-70E740481C1C}">
                <a14:useLocalDpi xmlns:a14="http://schemas.microsoft.com/office/drawing/2010/main" val="0"/>
              </a:ext>
            </a:extLst>
          </a:blip>
          <a:srcRect r="45483"/>
          <a:stretch/>
        </p:blipFill>
        <p:spPr bwMode="auto">
          <a:xfrm>
            <a:off x="155577" y="2770095"/>
            <a:ext cx="3394448" cy="15195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276599" y="1110149"/>
            <a:ext cx="11227467"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Afin de réaliser la rotation de notre image, nous devons calculer la matrice de rotation,</a:t>
            </a:r>
            <a:r>
              <a:rPr kumimoji="0" lang="fr-FR" altLang="fr-FR" sz="2100" b="0" i="0" u="none" strike="noStrike" cap="none" normalizeH="0" dirty="0">
                <a:ln>
                  <a:noFill/>
                </a:ln>
                <a:solidFill>
                  <a:srgbClr val="202124"/>
                </a:solidFill>
                <a:effectLst/>
                <a:latin typeface="inherit"/>
              </a:rPr>
              <a:t> avec  </a:t>
            </a:r>
            <a:r>
              <a:rPr kumimoji="0" lang="fr-FR" altLang="fr-FR" sz="2100" b="0" i="0" u="none" strike="noStrike" cap="none" normalizeH="0" dirty="0">
                <a:ln>
                  <a:noFill/>
                </a:ln>
                <a:solidFill>
                  <a:srgbClr val="202124"/>
                </a:solidFill>
                <a:effectLst/>
                <a:latin typeface="inherit"/>
                <a:sym typeface="Symbol" panose="05050102010706020507" pitchFamily="18" charset="2"/>
              </a:rPr>
              <a:t> </a:t>
            </a:r>
            <a:r>
              <a:rPr kumimoji="0" lang="fr-FR" altLang="fr-FR" sz="2100" b="0" i="0" u="none" strike="noStrike" cap="none" normalizeH="0" dirty="0">
                <a:ln>
                  <a:noFill/>
                </a:ln>
                <a:solidFill>
                  <a:srgbClr val="202124"/>
                </a:solidFill>
                <a:effectLst/>
                <a:latin typeface="inherit"/>
              </a:rPr>
              <a:t>est l’angle de rotation,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1510" name="Picture 6" descr="rotation matrix, OpenCV, linear algebra"/>
          <p:cNvPicPr>
            <a:picLocks noChangeAspect="1" noChangeArrowheads="1"/>
          </p:cNvPicPr>
          <p:nvPr/>
        </p:nvPicPr>
        <p:blipFill rotWithShape="1">
          <a:blip r:embed="rId3">
            <a:extLst>
              <a:ext uri="{28A0092B-C50C-407E-A947-70E740481C1C}">
                <a14:useLocalDpi xmlns:a14="http://schemas.microsoft.com/office/drawing/2010/main" val="0"/>
              </a:ext>
            </a:extLst>
          </a:blip>
          <a:srcRect t="12355"/>
          <a:stretch/>
        </p:blipFill>
        <p:spPr bwMode="auto">
          <a:xfrm>
            <a:off x="4848599" y="1559858"/>
            <a:ext cx="6030072" cy="483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79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8- Rotation d’image : </a:t>
            </a:r>
            <a:r>
              <a:rPr lang="fr-FR" sz="3600" b="1" dirty="0" err="1"/>
              <a:t>OpenCV</a:t>
            </a:r>
            <a:endParaRPr lang="fr-FR" sz="3600" b="1" dirty="0"/>
          </a:p>
        </p:txBody>
      </p:sp>
      <p:sp>
        <p:nvSpPr>
          <p:cNvPr id="3" name="Rectangle 1"/>
          <p:cNvSpPr>
            <a:spLocks noChangeArrowheads="1"/>
          </p:cNvSpPr>
          <p:nvPr/>
        </p:nvSpPr>
        <p:spPr bwMode="auto">
          <a:xfrm>
            <a:off x="201705" y="1095245"/>
            <a:ext cx="8700247" cy="2702587"/>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D3B49"/>
                </a:solidFill>
                <a:effectLst/>
                <a:latin typeface="Droid Sans Mono"/>
              </a:rPr>
              <a:t>import cv2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D3B49"/>
                </a:solidFill>
                <a:effectLst/>
                <a:latin typeface="Droid Sans Mono"/>
              </a:rPr>
              <a:t>import </a:t>
            </a:r>
            <a:r>
              <a:rPr kumimoji="0" lang="fr-FR" altLang="fr-FR" sz="2000" b="0" i="0" u="none" strike="noStrike" cap="none" normalizeH="0" baseline="0" dirty="0" err="1">
                <a:ln>
                  <a:noFill/>
                </a:ln>
                <a:solidFill>
                  <a:srgbClr val="3D3B49"/>
                </a:solidFill>
                <a:effectLst/>
                <a:latin typeface="Droid Sans Mono"/>
              </a:rPr>
              <a:t>numpy</a:t>
            </a:r>
            <a:r>
              <a:rPr kumimoji="0" lang="fr-FR" altLang="fr-FR" sz="2000" b="0" i="0" u="none" strike="noStrike" cap="none" normalizeH="0" baseline="0" dirty="0">
                <a:ln>
                  <a:noFill/>
                </a:ln>
                <a:solidFill>
                  <a:srgbClr val="3D3B49"/>
                </a:solidFill>
                <a:effectLst/>
                <a:latin typeface="Droid Sans Mono"/>
              </a:rPr>
              <a:t> as </a:t>
            </a:r>
            <a:r>
              <a:rPr kumimoji="0" lang="fr-FR" altLang="fr-FR" sz="2000" b="0" i="0" u="none" strike="noStrike" cap="none" normalizeH="0" baseline="0" dirty="0" err="1">
                <a:ln>
                  <a:noFill/>
                </a:ln>
                <a:solidFill>
                  <a:srgbClr val="3D3B49"/>
                </a:solidFill>
                <a:effectLst/>
                <a:latin typeface="Droid Sans Mono"/>
              </a:rPr>
              <a:t>np</a:t>
            </a:r>
            <a:r>
              <a:rPr kumimoji="0" lang="fr-FR" altLang="fr-FR" sz="2000" b="0" i="0" u="none" strike="noStrike" cap="none" normalizeH="0" baseline="0" dirty="0">
                <a:ln>
                  <a:noFill/>
                </a:ln>
                <a:solidFill>
                  <a:srgbClr val="3D3B49"/>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rgbClr val="3D3B49"/>
                </a:solidFill>
                <a:effectLst/>
                <a:latin typeface="Droid Sans Mono"/>
              </a:rPr>
              <a:t>img</a:t>
            </a:r>
            <a:r>
              <a:rPr kumimoji="0" lang="fr-FR" altLang="fr-FR" sz="2000" b="0" i="0" u="none" strike="noStrike" cap="none" normalizeH="0" baseline="0" dirty="0">
                <a:ln>
                  <a:noFill/>
                </a:ln>
                <a:solidFill>
                  <a:srgbClr val="3D3B49"/>
                </a:solidFill>
                <a:effectLst/>
                <a:latin typeface="Droid Sans Mono"/>
              </a:rPr>
              <a:t> = cv2.imread('images/input.jpg')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rgbClr val="3D3B49"/>
                </a:solidFill>
                <a:effectLst/>
                <a:latin typeface="Droid Sans Mono"/>
              </a:rPr>
              <a:t>num_rows</a:t>
            </a:r>
            <a:r>
              <a:rPr kumimoji="0" lang="fr-FR" altLang="fr-FR" sz="2000" b="0" i="0" u="none" strike="noStrike" cap="none" normalizeH="0" baseline="0" dirty="0">
                <a:ln>
                  <a:noFill/>
                </a:ln>
                <a:solidFill>
                  <a:srgbClr val="3D3B49"/>
                </a:solidFill>
                <a:effectLst/>
                <a:latin typeface="Droid Sans Mono"/>
              </a:rPr>
              <a:t>, </a:t>
            </a:r>
            <a:r>
              <a:rPr kumimoji="0" lang="fr-FR" altLang="fr-FR" sz="2000" b="0" i="0" u="none" strike="noStrike" cap="none" normalizeH="0" baseline="0" dirty="0" err="1">
                <a:ln>
                  <a:noFill/>
                </a:ln>
                <a:solidFill>
                  <a:srgbClr val="3D3B49"/>
                </a:solidFill>
                <a:effectLst/>
                <a:latin typeface="Droid Sans Mono"/>
              </a:rPr>
              <a:t>num_cols</a:t>
            </a:r>
            <a:r>
              <a:rPr kumimoji="0" lang="fr-FR" altLang="fr-FR" sz="2000" b="0" i="0" u="none" strike="noStrike" cap="none" normalizeH="0" baseline="0" dirty="0">
                <a:ln>
                  <a:noFill/>
                </a:ln>
                <a:solidFill>
                  <a:srgbClr val="3D3B49"/>
                </a:solidFill>
                <a:effectLst/>
                <a:latin typeface="Droid Sans Mono"/>
              </a:rPr>
              <a:t> = </a:t>
            </a:r>
            <a:r>
              <a:rPr kumimoji="0" lang="fr-FR" altLang="fr-FR" sz="2000" b="0" i="0" u="none" strike="noStrike" cap="none" normalizeH="0" baseline="0" dirty="0" err="1">
                <a:ln>
                  <a:noFill/>
                </a:ln>
                <a:solidFill>
                  <a:srgbClr val="3D3B49"/>
                </a:solidFill>
                <a:effectLst/>
                <a:latin typeface="Droid Sans Mono"/>
              </a:rPr>
              <a:t>img.shape</a:t>
            </a:r>
            <a:r>
              <a:rPr kumimoji="0" lang="fr-FR" altLang="fr-FR" sz="2000" b="0" i="0" u="none" strike="noStrike" cap="none" normalizeH="0" baseline="0" dirty="0">
                <a:ln>
                  <a:noFill/>
                </a:ln>
                <a:solidFill>
                  <a:srgbClr val="3D3B49"/>
                </a:solidFill>
                <a:effectLst/>
                <a:latin typeface="Droid Sans Mono"/>
              </a:rPr>
              <a:t>[:2]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rgbClr val="3D3B49"/>
                </a:solidFill>
                <a:effectLst/>
                <a:latin typeface="Droid Sans Mono"/>
              </a:rPr>
              <a:t>rotation_matrix</a:t>
            </a:r>
            <a:r>
              <a:rPr kumimoji="0" lang="fr-FR" altLang="fr-FR" sz="2000" b="0" i="0" u="none" strike="noStrike" cap="none" normalizeH="0" baseline="0" dirty="0">
                <a:ln>
                  <a:noFill/>
                </a:ln>
                <a:solidFill>
                  <a:srgbClr val="3D3B49"/>
                </a:solidFill>
                <a:effectLst/>
                <a:latin typeface="Droid Sans Mono"/>
              </a:rPr>
              <a:t> = cv2.getRotationMatrix2D((</a:t>
            </a:r>
            <a:r>
              <a:rPr kumimoji="0" lang="fr-FR" altLang="fr-FR" sz="2000" b="0" i="0" u="none" strike="noStrike" cap="none" normalizeH="0" baseline="0" dirty="0" err="1">
                <a:ln>
                  <a:noFill/>
                </a:ln>
                <a:solidFill>
                  <a:srgbClr val="3D3B49"/>
                </a:solidFill>
                <a:effectLst/>
                <a:latin typeface="Droid Sans Mono"/>
              </a:rPr>
              <a:t>num_cols</a:t>
            </a:r>
            <a:r>
              <a:rPr kumimoji="0" lang="fr-FR" altLang="fr-FR" sz="2000" b="0" i="0" u="none" strike="noStrike" cap="none" normalizeH="0" baseline="0" dirty="0">
                <a:ln>
                  <a:noFill/>
                </a:ln>
                <a:solidFill>
                  <a:srgbClr val="3D3B49"/>
                </a:solidFill>
                <a:effectLst/>
                <a:latin typeface="Droid Sans Mono"/>
              </a:rPr>
              <a:t>/2, </a:t>
            </a:r>
            <a:r>
              <a:rPr kumimoji="0" lang="fr-FR" altLang="fr-FR" sz="2000" b="0" i="0" u="none" strike="noStrike" cap="none" normalizeH="0" baseline="0" dirty="0" err="1">
                <a:ln>
                  <a:noFill/>
                </a:ln>
                <a:solidFill>
                  <a:srgbClr val="3D3B49"/>
                </a:solidFill>
                <a:effectLst/>
                <a:latin typeface="Droid Sans Mono"/>
              </a:rPr>
              <a:t>num_rows</a:t>
            </a:r>
            <a:r>
              <a:rPr kumimoji="0" lang="fr-FR" altLang="fr-FR" sz="2000" b="0" i="0" u="none" strike="noStrike" cap="none" normalizeH="0" baseline="0" dirty="0">
                <a:ln>
                  <a:noFill/>
                </a:ln>
                <a:solidFill>
                  <a:srgbClr val="3D3B49"/>
                </a:solidFill>
                <a:effectLst/>
                <a:latin typeface="Droid Sans Mono"/>
              </a:rPr>
              <a:t>/2), 30, 1) </a:t>
            </a:r>
            <a:r>
              <a:rPr kumimoji="0" lang="fr-FR" altLang="fr-FR" sz="2000" b="0" i="0" u="none" strike="noStrike" cap="none" normalizeH="0" baseline="0" dirty="0" err="1">
                <a:ln>
                  <a:noFill/>
                </a:ln>
                <a:solidFill>
                  <a:srgbClr val="3D3B49"/>
                </a:solidFill>
                <a:effectLst/>
                <a:latin typeface="Droid Sans Mono"/>
              </a:rPr>
              <a:t>img_rotation</a:t>
            </a:r>
            <a:r>
              <a:rPr kumimoji="0" lang="fr-FR" altLang="fr-FR" sz="2000" b="0" i="0" u="none" strike="noStrike" cap="none" normalizeH="0" baseline="0" dirty="0">
                <a:ln>
                  <a:noFill/>
                </a:ln>
                <a:solidFill>
                  <a:srgbClr val="3D3B49"/>
                </a:solidFill>
                <a:effectLst/>
                <a:latin typeface="Droid Sans Mono"/>
              </a:rPr>
              <a:t> = cv2.warpAffine(</a:t>
            </a:r>
            <a:r>
              <a:rPr kumimoji="0" lang="fr-FR" altLang="fr-FR" sz="2000" b="0" i="0" u="none" strike="noStrike" cap="none" normalizeH="0" baseline="0" dirty="0" err="1">
                <a:ln>
                  <a:noFill/>
                </a:ln>
                <a:solidFill>
                  <a:srgbClr val="3D3B49"/>
                </a:solidFill>
                <a:effectLst/>
                <a:latin typeface="Droid Sans Mono"/>
              </a:rPr>
              <a:t>img</a:t>
            </a:r>
            <a:r>
              <a:rPr kumimoji="0" lang="fr-FR" altLang="fr-FR" sz="2000" b="0" i="0" u="none" strike="noStrike" cap="none" normalizeH="0" baseline="0" dirty="0">
                <a:ln>
                  <a:noFill/>
                </a:ln>
                <a:solidFill>
                  <a:srgbClr val="3D3B49"/>
                </a:solidFill>
                <a:effectLst/>
                <a:latin typeface="Droid Sans Mono"/>
              </a:rPr>
              <a:t>, </a:t>
            </a:r>
            <a:r>
              <a:rPr kumimoji="0" lang="fr-FR" altLang="fr-FR" sz="2000" b="0" i="0" u="none" strike="noStrike" cap="none" normalizeH="0" baseline="0" dirty="0" err="1">
                <a:ln>
                  <a:noFill/>
                </a:ln>
                <a:solidFill>
                  <a:srgbClr val="3D3B49"/>
                </a:solidFill>
                <a:effectLst/>
                <a:latin typeface="Droid Sans Mono"/>
              </a:rPr>
              <a:t>rotation_matrix</a:t>
            </a:r>
            <a:r>
              <a:rPr kumimoji="0" lang="fr-FR" altLang="fr-FR" sz="2000" b="0" i="0" u="none" strike="noStrike" cap="none" normalizeH="0" baseline="0" dirty="0">
                <a:ln>
                  <a:noFill/>
                </a:ln>
                <a:solidFill>
                  <a:srgbClr val="3D3B49"/>
                </a:solidFill>
                <a:effectLst/>
                <a:latin typeface="Droid Sans Mono"/>
              </a:rPr>
              <a:t>, (</a:t>
            </a:r>
            <a:r>
              <a:rPr kumimoji="0" lang="fr-FR" altLang="fr-FR" sz="2000" b="0" i="0" u="none" strike="noStrike" cap="none" normalizeH="0" baseline="0" dirty="0" err="1">
                <a:ln>
                  <a:noFill/>
                </a:ln>
                <a:solidFill>
                  <a:srgbClr val="3D3B49"/>
                </a:solidFill>
                <a:effectLst/>
                <a:latin typeface="Droid Sans Mono"/>
              </a:rPr>
              <a:t>num_cols</a:t>
            </a:r>
            <a:r>
              <a:rPr kumimoji="0" lang="fr-FR" altLang="fr-FR" sz="2000" b="0" i="0" u="none" strike="noStrike" cap="none" normalizeH="0" baseline="0" dirty="0">
                <a:ln>
                  <a:noFill/>
                </a:ln>
                <a:solidFill>
                  <a:srgbClr val="3D3B49"/>
                </a:solidFill>
                <a:effectLst/>
                <a:latin typeface="Droid Sans Mono"/>
              </a:rPr>
              <a:t>, </a:t>
            </a:r>
            <a:r>
              <a:rPr kumimoji="0" lang="fr-FR" altLang="fr-FR" sz="2000" b="0" i="0" u="none" strike="noStrike" cap="none" normalizeH="0" baseline="0" dirty="0" err="1">
                <a:ln>
                  <a:noFill/>
                </a:ln>
                <a:solidFill>
                  <a:srgbClr val="3D3B49"/>
                </a:solidFill>
                <a:effectLst/>
                <a:latin typeface="Droid Sans Mono"/>
              </a:rPr>
              <a:t>num_rows</a:t>
            </a:r>
            <a:r>
              <a:rPr kumimoji="0" lang="fr-FR" altLang="fr-FR" sz="2000" b="0" i="0" u="none" strike="noStrike" cap="none" normalizeH="0" baseline="0" dirty="0">
                <a:ln>
                  <a:noFill/>
                </a:ln>
                <a:solidFill>
                  <a:srgbClr val="3D3B49"/>
                </a:solidFill>
                <a:effectLst/>
                <a:latin typeface="Droid Sans Mono"/>
              </a:rPr>
              <a:t>)) cv2.imshow('Rotation', </a:t>
            </a:r>
            <a:r>
              <a:rPr kumimoji="0" lang="fr-FR" altLang="fr-FR" sz="2000" b="0" i="0" u="none" strike="noStrike" cap="none" normalizeH="0" baseline="0" dirty="0" err="1">
                <a:ln>
                  <a:noFill/>
                </a:ln>
                <a:solidFill>
                  <a:srgbClr val="3D3B49"/>
                </a:solidFill>
                <a:effectLst/>
                <a:latin typeface="Droid Sans Mono"/>
              </a:rPr>
              <a:t>img_rotation</a:t>
            </a:r>
            <a:r>
              <a:rPr kumimoji="0" lang="fr-FR" altLang="fr-FR" sz="2000" b="0" i="0" u="none" strike="noStrike" cap="none" normalizeH="0" baseline="0" dirty="0">
                <a:ln>
                  <a:noFill/>
                </a:ln>
                <a:solidFill>
                  <a:srgbClr val="3D3B49"/>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D3B49"/>
                </a:solidFill>
                <a:effectLst/>
                <a:latin typeface="Droid Sans Mono"/>
              </a:rPr>
              <a:t>cv2.waitKey()</a:t>
            </a:r>
            <a:r>
              <a:rPr kumimoji="0" lang="fr-FR" altLang="fr-FR"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pic>
        <p:nvPicPr>
          <p:cNvPr id="25603" name="Picture 3" descr="Image ro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336" y="3498476"/>
            <a:ext cx="5142844" cy="307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65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9- Opérations Logiques</a:t>
            </a:r>
          </a:p>
        </p:txBody>
      </p:sp>
      <p:pic>
        <p:nvPicPr>
          <p:cNvPr id="3" name="Image 2"/>
          <p:cNvPicPr>
            <a:picLocks noChangeAspect="1"/>
          </p:cNvPicPr>
          <p:nvPr/>
        </p:nvPicPr>
        <p:blipFill>
          <a:blip r:embed="rId2"/>
          <a:stretch>
            <a:fillRect/>
          </a:stretch>
        </p:blipFill>
        <p:spPr>
          <a:xfrm>
            <a:off x="416859" y="1000961"/>
            <a:ext cx="4679575" cy="5614341"/>
          </a:xfrm>
          <a:prstGeom prst="rect">
            <a:avLst/>
          </a:prstGeom>
        </p:spPr>
      </p:pic>
      <p:pic>
        <p:nvPicPr>
          <p:cNvPr id="4" name="Image 3"/>
          <p:cNvPicPr>
            <a:picLocks noChangeAspect="1"/>
          </p:cNvPicPr>
          <p:nvPr/>
        </p:nvPicPr>
        <p:blipFill>
          <a:blip r:embed="rId3"/>
          <a:stretch>
            <a:fillRect/>
          </a:stretch>
        </p:blipFill>
        <p:spPr>
          <a:xfrm>
            <a:off x="4956902" y="2612493"/>
            <a:ext cx="6911479" cy="2981483"/>
          </a:xfrm>
          <a:prstGeom prst="rect">
            <a:avLst/>
          </a:prstGeom>
        </p:spPr>
      </p:pic>
      <p:pic>
        <p:nvPicPr>
          <p:cNvPr id="5" name="Image 4"/>
          <p:cNvPicPr>
            <a:picLocks noChangeAspect="1"/>
          </p:cNvPicPr>
          <p:nvPr/>
        </p:nvPicPr>
        <p:blipFill>
          <a:blip r:embed="rId4"/>
          <a:stretch>
            <a:fillRect/>
          </a:stretch>
        </p:blipFill>
        <p:spPr>
          <a:xfrm>
            <a:off x="5796111" y="5855529"/>
            <a:ext cx="5285520" cy="504930"/>
          </a:xfrm>
          <a:prstGeom prst="rect">
            <a:avLst/>
          </a:prstGeom>
        </p:spPr>
      </p:pic>
      <p:sp>
        <p:nvSpPr>
          <p:cNvPr id="6" name="ZoneTexte 5"/>
          <p:cNvSpPr txBox="1"/>
          <p:nvPr/>
        </p:nvSpPr>
        <p:spPr>
          <a:xfrm>
            <a:off x="5943600" y="1465729"/>
            <a:ext cx="2366682"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sz="2400" b="1" dirty="0"/>
              <a:t>ET logique</a:t>
            </a:r>
          </a:p>
        </p:txBody>
      </p:sp>
    </p:spTree>
    <p:extLst>
      <p:ext uri="{BB962C8B-B14F-4D97-AF65-F5344CB8AC3E}">
        <p14:creationId xmlns:p14="http://schemas.microsoft.com/office/powerpoint/2010/main" val="113764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9- Opérations Logiques</a:t>
            </a:r>
          </a:p>
        </p:txBody>
      </p:sp>
      <p:sp>
        <p:nvSpPr>
          <p:cNvPr id="3" name="ZoneTexte 2"/>
          <p:cNvSpPr txBox="1"/>
          <p:nvPr/>
        </p:nvSpPr>
        <p:spPr>
          <a:xfrm>
            <a:off x="5943600" y="1465729"/>
            <a:ext cx="2366682"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sz="2400" b="1" dirty="0"/>
              <a:t>ET logique</a:t>
            </a:r>
          </a:p>
        </p:txBody>
      </p:sp>
      <p:pic>
        <p:nvPicPr>
          <p:cNvPr id="4" name="Image 3"/>
          <p:cNvPicPr>
            <a:picLocks noChangeAspect="1"/>
          </p:cNvPicPr>
          <p:nvPr/>
        </p:nvPicPr>
        <p:blipFill>
          <a:blip r:embed="rId2"/>
          <a:stretch>
            <a:fillRect/>
          </a:stretch>
        </p:blipFill>
        <p:spPr>
          <a:xfrm>
            <a:off x="530028" y="2440681"/>
            <a:ext cx="4170308" cy="2837250"/>
          </a:xfrm>
          <a:prstGeom prst="rect">
            <a:avLst/>
          </a:prstGeom>
        </p:spPr>
      </p:pic>
      <p:pic>
        <p:nvPicPr>
          <p:cNvPr id="5" name="Image 4"/>
          <p:cNvPicPr>
            <a:picLocks noChangeAspect="1"/>
          </p:cNvPicPr>
          <p:nvPr/>
        </p:nvPicPr>
        <p:blipFill>
          <a:blip r:embed="rId3"/>
          <a:stretch>
            <a:fillRect/>
          </a:stretch>
        </p:blipFill>
        <p:spPr>
          <a:xfrm>
            <a:off x="5059919" y="2413400"/>
            <a:ext cx="4134044" cy="2864531"/>
          </a:xfrm>
          <a:prstGeom prst="rect">
            <a:avLst/>
          </a:prstGeom>
        </p:spPr>
      </p:pic>
      <p:sp>
        <p:nvSpPr>
          <p:cNvPr id="6" name="ZoneTexte 5"/>
          <p:cNvSpPr txBox="1"/>
          <p:nvPr/>
        </p:nvSpPr>
        <p:spPr>
          <a:xfrm>
            <a:off x="1532965" y="5540188"/>
            <a:ext cx="8390964" cy="523220"/>
          </a:xfrm>
          <a:prstGeom prst="rect">
            <a:avLst/>
          </a:prstGeom>
          <a:noFill/>
        </p:spPr>
        <p:txBody>
          <a:bodyPr wrap="square" rtlCol="0">
            <a:spAutoFit/>
          </a:bodyPr>
          <a:lstStyle/>
          <a:p>
            <a:r>
              <a:rPr lang="fr-FR" sz="2800" b="1" dirty="0">
                <a:solidFill>
                  <a:schemeClr val="accent1">
                    <a:lumMod val="50000"/>
                  </a:schemeClr>
                </a:solidFill>
              </a:rPr>
              <a:t>Utilisation : Masque pour isoler une région</a:t>
            </a:r>
          </a:p>
        </p:txBody>
      </p:sp>
    </p:spTree>
    <p:extLst>
      <p:ext uri="{BB962C8B-B14F-4D97-AF65-F5344CB8AC3E}">
        <p14:creationId xmlns:p14="http://schemas.microsoft.com/office/powerpoint/2010/main" val="743226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6859" y="1237129"/>
            <a:ext cx="10717306" cy="5755422"/>
          </a:xfrm>
          <a:prstGeom prst="rect">
            <a:avLst/>
          </a:prstGeom>
        </p:spPr>
        <p:txBody>
          <a:bodyPr wrap="square">
            <a:spAutoFit/>
          </a:bodyPr>
          <a:lstStyle/>
          <a:p>
            <a:r>
              <a:rPr lang="fr-FR" sz="3200" b="1" dirty="0"/>
              <a:t>Filtrage</a:t>
            </a:r>
            <a:r>
              <a:rPr lang="fr-FR" sz="2400" dirty="0"/>
              <a:t> : modification des valeurs de l’image par application d’un opérateur.</a:t>
            </a:r>
          </a:p>
          <a:p>
            <a:r>
              <a:rPr lang="fr-FR" sz="2400" b="1" dirty="0">
                <a:solidFill>
                  <a:srgbClr val="FF0000"/>
                </a:solidFill>
              </a:rPr>
              <a:t>Objectifs :</a:t>
            </a:r>
          </a:p>
          <a:p>
            <a:r>
              <a:rPr lang="fr-FR" sz="2400" dirty="0"/>
              <a:t>• améliorer la qualité d’une image</a:t>
            </a:r>
          </a:p>
          <a:p>
            <a:pPr marL="268288" indent="-268288">
              <a:buFont typeface="Arial" panose="020B0604020202020204" pitchFamily="34" charset="0"/>
              <a:buChar char="•"/>
            </a:pPr>
            <a:r>
              <a:rPr lang="fr-FR" sz="2400" dirty="0"/>
              <a:t>atténuer, supprimer les dégradations (bruit)</a:t>
            </a:r>
          </a:p>
          <a:p>
            <a:r>
              <a:rPr lang="fr-FR" sz="2400" dirty="0"/>
              <a:t>• rehausser des contours</a:t>
            </a:r>
          </a:p>
          <a:p>
            <a:r>
              <a:rPr lang="fr-FR" sz="2400" dirty="0"/>
              <a:t>• calculer certaines caractéristiques de l’image (gradient, </a:t>
            </a:r>
            <a:r>
              <a:rPr lang="fr-FR" sz="2400" dirty="0" err="1"/>
              <a:t>laplacien</a:t>
            </a:r>
            <a:r>
              <a:rPr lang="fr-FR" sz="2400" dirty="0"/>
              <a:t>)</a:t>
            </a:r>
          </a:p>
          <a:p>
            <a:endParaRPr lang="fr-FR" sz="2400" dirty="0"/>
          </a:p>
          <a:p>
            <a:r>
              <a:rPr lang="fr-FR" sz="2400" dirty="0">
                <a:solidFill>
                  <a:srgbClr val="FF0000"/>
                </a:solidFill>
              </a:rPr>
              <a:t>Ces dégradations apparaissent</a:t>
            </a:r>
            <a:r>
              <a:rPr lang="fr-FR" sz="2400" dirty="0"/>
              <a:t> :</a:t>
            </a:r>
          </a:p>
          <a:p>
            <a:pPr marL="342900" indent="-342900">
              <a:buFont typeface="Arial" panose="020B0604020202020204" pitchFamily="34" charset="0"/>
              <a:buChar char="•"/>
            </a:pPr>
            <a:r>
              <a:rPr lang="fr-FR" sz="2400" dirty="0"/>
              <a:t>au moment de l’acquisition</a:t>
            </a:r>
          </a:p>
          <a:p>
            <a:pPr marL="342900" indent="-342900">
              <a:buFont typeface="Arial" panose="020B0604020202020204" pitchFamily="34" charset="0"/>
              <a:buChar char="•"/>
            </a:pPr>
            <a:r>
              <a:rPr lang="fr-FR" sz="2400" dirty="0"/>
              <a:t>liées à la transmission</a:t>
            </a:r>
          </a:p>
          <a:p>
            <a:pPr marL="342900" indent="-342900">
              <a:buFont typeface="Arial" panose="020B0604020202020204" pitchFamily="34" charset="0"/>
              <a:buChar char="•"/>
            </a:pPr>
            <a:r>
              <a:rPr lang="fr-FR" sz="2400" dirty="0"/>
              <a:t>changement de format ou au stockage</a:t>
            </a:r>
          </a:p>
          <a:p>
            <a:r>
              <a:rPr lang="fr-FR" sz="2400" dirty="0">
                <a:solidFill>
                  <a:srgbClr val="FF0000"/>
                </a:solidFill>
              </a:rPr>
              <a:t>Objectif</a:t>
            </a:r>
            <a:r>
              <a:rPr lang="fr-FR" sz="2400" dirty="0"/>
              <a:t> : Fidélité de l’image restaurée (filtrée) avec la scène qu’elle représente</a:t>
            </a:r>
          </a:p>
          <a:p>
            <a:r>
              <a:rPr lang="fr-FR" sz="2400" dirty="0"/>
              <a:t>⇒modéliser la dégradation</a:t>
            </a:r>
          </a:p>
          <a:p>
            <a:r>
              <a:rPr lang="fr-FR" sz="2400" dirty="0"/>
              <a:t>⇒Connaître les sources de dégradations</a:t>
            </a:r>
          </a:p>
          <a:p>
            <a:r>
              <a:rPr lang="fr-FR" sz="2400" b="1" dirty="0"/>
              <a:t> </a:t>
            </a:r>
            <a:endParaRPr lang="fr-FR" sz="2400" dirty="0"/>
          </a:p>
        </p:txBody>
      </p:sp>
      <p:sp>
        <p:nvSpPr>
          <p:cNvPr id="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a:t>
            </a:r>
          </a:p>
        </p:txBody>
      </p:sp>
    </p:spTree>
    <p:extLst>
      <p:ext uri="{BB962C8B-B14F-4D97-AF65-F5344CB8AC3E}">
        <p14:creationId xmlns:p14="http://schemas.microsoft.com/office/powerpoint/2010/main" val="2135916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628" y="201707"/>
            <a:ext cx="11295531" cy="6524863"/>
          </a:xfrm>
          <a:prstGeom prst="rect">
            <a:avLst/>
          </a:prstGeom>
        </p:spPr>
        <p:txBody>
          <a:bodyPr wrap="square">
            <a:spAutoFit/>
          </a:bodyPr>
          <a:lstStyle/>
          <a:p>
            <a:endParaRPr lang="fr-FR" sz="1200" dirty="0">
              <a:solidFill>
                <a:srgbClr val="000000"/>
              </a:solidFill>
              <a:latin typeface="Arial" panose="020B0604020202020204" pitchFamily="34" charset="0"/>
            </a:endParaRPr>
          </a:p>
          <a:p>
            <a:r>
              <a:rPr lang="fr-FR" sz="2800" b="1" dirty="0">
                <a:solidFill>
                  <a:srgbClr val="FF0000"/>
                </a:solidFill>
                <a:latin typeface="Arial" panose="020B0604020202020204" pitchFamily="34" charset="0"/>
              </a:rPr>
              <a:t>Source de dégradation</a:t>
            </a:r>
          </a:p>
          <a:p>
            <a:r>
              <a:rPr lang="fr-FR" sz="2400" dirty="0">
                <a:solidFill>
                  <a:srgbClr val="000000"/>
                </a:solidFill>
                <a:latin typeface="Arial" panose="020B0604020202020204" pitchFamily="34" charset="0"/>
              </a:rPr>
              <a:t>Contexte d'acquisition</a:t>
            </a:r>
          </a:p>
          <a:p>
            <a:pPr marL="742950" marR="75180" lvl="1" indent="-285750">
              <a:buFont typeface="Wingdings" panose="05000000000000000000" pitchFamily="2" charset="2"/>
              <a:buChar char="Ø"/>
            </a:pPr>
            <a:r>
              <a:rPr lang="fr-FR" dirty="0">
                <a:solidFill>
                  <a:srgbClr val="000000"/>
                </a:solidFill>
                <a:latin typeface="Arial" panose="020B0604020202020204" pitchFamily="34" charset="0"/>
              </a:rPr>
              <a:t>Sur ou sous illumination</a:t>
            </a:r>
          </a:p>
          <a:p>
            <a:pPr marL="742950" marR="48180" lvl="1" indent="-285750">
              <a:buFont typeface="Wingdings" panose="05000000000000000000" pitchFamily="2" charset="2"/>
              <a:buChar char="Ø"/>
            </a:pPr>
            <a:r>
              <a:rPr lang="fr-FR" dirty="0">
                <a:solidFill>
                  <a:srgbClr val="000000"/>
                </a:solidFill>
                <a:latin typeface="Arial" panose="020B0604020202020204" pitchFamily="34" charset="0"/>
              </a:rPr>
              <a:t>Perturbations des capteurs (mouvement)</a:t>
            </a:r>
          </a:p>
          <a:p>
            <a:r>
              <a:rPr lang="fr-FR" sz="2400" dirty="0">
                <a:solidFill>
                  <a:srgbClr val="000000"/>
                </a:solidFill>
                <a:latin typeface="Arial" panose="020B0604020202020204" pitchFamily="34" charset="0"/>
              </a:rPr>
              <a:t>Capteur</a:t>
            </a:r>
          </a:p>
          <a:p>
            <a:pPr marL="742950" marR="52310" lvl="1" indent="-285750">
              <a:buFont typeface="Wingdings" panose="05000000000000000000" pitchFamily="2" charset="2"/>
              <a:buChar char="Ø"/>
            </a:pPr>
            <a:r>
              <a:rPr lang="fr-FR" dirty="0">
                <a:solidFill>
                  <a:srgbClr val="000000"/>
                </a:solidFill>
                <a:latin typeface="Arial" panose="020B0604020202020204" pitchFamily="34" charset="0"/>
              </a:rPr>
              <a:t>Distorsions (géométriques, d'intensité)</a:t>
            </a:r>
          </a:p>
          <a:p>
            <a:r>
              <a:rPr lang="fr-FR" sz="2400" dirty="0">
                <a:solidFill>
                  <a:srgbClr val="000000"/>
                </a:solidFill>
                <a:latin typeface="Arial" panose="020B0604020202020204" pitchFamily="34" charset="0"/>
              </a:rPr>
              <a:t>Echantillonnage</a:t>
            </a:r>
          </a:p>
          <a:p>
            <a:pPr marL="742950" marR="20180" lvl="1" indent="-285750">
              <a:buFont typeface="Wingdings" panose="05000000000000000000" pitchFamily="2" charset="2"/>
              <a:buChar char="Ø"/>
            </a:pPr>
            <a:r>
              <a:rPr lang="fr-FR" dirty="0">
                <a:solidFill>
                  <a:srgbClr val="000000"/>
                </a:solidFill>
                <a:latin typeface="Arial" panose="020B0604020202020204" pitchFamily="34" charset="0"/>
              </a:rPr>
              <a:t>Objet dont la taille est égale au pixel : bruit de poivre et sel</a:t>
            </a:r>
          </a:p>
          <a:p>
            <a:r>
              <a:rPr lang="fr-FR" sz="2400" dirty="0">
                <a:solidFill>
                  <a:srgbClr val="000000"/>
                </a:solidFill>
                <a:latin typeface="Arial" panose="020B0604020202020204" pitchFamily="34" charset="0"/>
              </a:rPr>
              <a:t>Nature de la scène</a:t>
            </a:r>
          </a:p>
          <a:p>
            <a:pPr marL="742950" marR="62980" lvl="1" indent="-285750">
              <a:buFont typeface="Wingdings" panose="05000000000000000000" pitchFamily="2" charset="2"/>
              <a:buChar char="Ø"/>
            </a:pPr>
            <a:r>
              <a:rPr lang="fr-FR" dirty="0">
                <a:solidFill>
                  <a:srgbClr val="000000"/>
                </a:solidFill>
                <a:latin typeface="Arial" panose="020B0604020202020204" pitchFamily="34" charset="0"/>
              </a:rPr>
              <a:t>Nuages en imagerie satellitaire</a:t>
            </a:r>
          </a:p>
          <a:p>
            <a:pPr marL="742950" marR="83380" lvl="1" indent="-285750">
              <a:buFont typeface="Wingdings" panose="05000000000000000000" pitchFamily="2" charset="2"/>
              <a:buChar char="Ø"/>
            </a:pPr>
            <a:r>
              <a:rPr lang="fr-FR" dirty="0">
                <a:solidFill>
                  <a:srgbClr val="000000"/>
                </a:solidFill>
                <a:latin typeface="Arial" panose="020B0604020202020204" pitchFamily="34" charset="0"/>
              </a:rPr>
              <a:t>Images médicales</a:t>
            </a:r>
          </a:p>
          <a:p>
            <a:pPr marL="0" marR="83380" lvl="1"/>
            <a:r>
              <a:rPr lang="fr-FR" sz="2800" b="1" dirty="0">
                <a:solidFill>
                  <a:srgbClr val="FF0000"/>
                </a:solidFill>
                <a:latin typeface="Arial" panose="020B0604020202020204" pitchFamily="34" charset="0"/>
              </a:rPr>
              <a:t>Modélisation</a:t>
            </a:r>
          </a:p>
          <a:p>
            <a:pPr marL="0" marR="83380" lvl="1"/>
            <a:r>
              <a:rPr lang="fr-FR" dirty="0">
                <a:solidFill>
                  <a:srgbClr val="000000"/>
                </a:solidFill>
                <a:latin typeface="Arial" panose="020B0604020202020204" pitchFamily="34" charset="0"/>
              </a:rPr>
              <a:t>Le filtrage de l’image I vise à réduire le bruit et à trouver l’image</a:t>
            </a:r>
          </a:p>
          <a:p>
            <a:pPr marL="0" marR="83380" lvl="1"/>
            <a:r>
              <a:rPr lang="fr-FR" dirty="0">
                <a:solidFill>
                  <a:srgbClr val="000000"/>
                </a:solidFill>
                <a:latin typeface="Arial" panose="020B0604020202020204" pitchFamily="34" charset="0"/>
              </a:rPr>
              <a:t>idéale I’ qui aurait été obtenue avec un système </a:t>
            </a:r>
          </a:p>
          <a:p>
            <a:pPr marL="0" marR="83380" lvl="1"/>
            <a:r>
              <a:rPr lang="fr-FR" dirty="0">
                <a:solidFill>
                  <a:srgbClr val="000000"/>
                </a:solidFill>
                <a:latin typeface="Arial" panose="020B0604020202020204" pitchFamily="34" charset="0"/>
              </a:rPr>
              <a:t>d’acquisition parfait.</a:t>
            </a:r>
          </a:p>
          <a:p>
            <a:pPr marL="0" marR="83380" lvl="1"/>
            <a:r>
              <a:rPr lang="fr-FR" dirty="0">
                <a:solidFill>
                  <a:srgbClr val="000000"/>
                </a:solidFill>
                <a:latin typeface="Arial" panose="020B0604020202020204" pitchFamily="34" charset="0"/>
              </a:rPr>
              <a:t>Le bruit b(</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 est souvent considéré comme aléatoire</a:t>
            </a:r>
          </a:p>
          <a:p>
            <a:pPr marL="285750" marR="83380" lvl="1" indent="-285750">
              <a:buFontTx/>
              <a:buChar char="-"/>
            </a:pPr>
            <a:r>
              <a:rPr lang="fr-FR" dirty="0">
                <a:solidFill>
                  <a:srgbClr val="000000"/>
                </a:solidFill>
                <a:latin typeface="Arial" panose="020B0604020202020204" pitchFamily="34" charset="0"/>
              </a:rPr>
              <a:t>Bruit additif : I(</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)=I’(</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)+b(</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a:t>
            </a:r>
          </a:p>
          <a:p>
            <a:pPr marL="285750" marR="83380" lvl="1" indent="-285750">
              <a:buFontTx/>
              <a:buChar char="-"/>
            </a:pPr>
            <a:r>
              <a:rPr lang="fr-FR" dirty="0">
                <a:solidFill>
                  <a:srgbClr val="000000"/>
                </a:solidFill>
                <a:latin typeface="Arial" panose="020B0604020202020204" pitchFamily="34" charset="0"/>
              </a:rPr>
              <a:t>Bruit multiplicatif : I(</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)=I’(</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a:t>
            </a:r>
            <a:r>
              <a:rPr lang="fr-FR" sz="2000" dirty="0">
                <a:solidFill>
                  <a:srgbClr val="000000"/>
                </a:solidFill>
                <a:latin typeface="Arial" panose="020B0604020202020204" pitchFamily="34" charset="0"/>
              </a:rPr>
              <a:t>.</a:t>
            </a:r>
            <a:r>
              <a:rPr lang="fr-FR" dirty="0">
                <a:solidFill>
                  <a:srgbClr val="000000"/>
                </a:solidFill>
                <a:latin typeface="Arial" panose="020B0604020202020204" pitchFamily="34" charset="0"/>
              </a:rPr>
              <a:t>b(</a:t>
            </a:r>
            <a:r>
              <a:rPr lang="fr-FR" dirty="0" err="1">
                <a:solidFill>
                  <a:srgbClr val="000000"/>
                </a:solidFill>
                <a:latin typeface="Arial" panose="020B0604020202020204" pitchFamily="34" charset="0"/>
              </a:rPr>
              <a:t>x,y</a:t>
            </a:r>
            <a:r>
              <a:rPr lang="fr-FR" dirty="0">
                <a:solidFill>
                  <a:srgbClr val="000000"/>
                </a:solidFill>
                <a:latin typeface="Arial" panose="020B0604020202020204" pitchFamily="34" charset="0"/>
              </a:rPr>
              <a:t>)</a:t>
            </a:r>
          </a:p>
          <a:p>
            <a:pPr marL="285750" marR="83380" lvl="1" indent="-285750">
              <a:buFontTx/>
              <a:buChar char="-"/>
            </a:pPr>
            <a:endParaRPr lang="fr-FR" dirty="0">
              <a:solidFill>
                <a:srgbClr val="000000"/>
              </a:solidFill>
              <a:latin typeface="Arial" panose="020B0604020202020204" pitchFamily="34" charset="0"/>
            </a:endParaRPr>
          </a:p>
          <a:p>
            <a:pPr marR="83380" lvl="1"/>
            <a:endParaRPr lang="fr-FR" dirty="0">
              <a:solidFill>
                <a:srgbClr val="000000"/>
              </a:solidFill>
              <a:latin typeface="Arial" panose="020B0604020202020204" pitchFamily="34" charset="0"/>
            </a:endParaRPr>
          </a:p>
        </p:txBody>
      </p:sp>
      <p:sp>
        <p:nvSpPr>
          <p:cNvPr id="3"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a:t>
            </a:r>
          </a:p>
        </p:txBody>
      </p:sp>
      <p:pic>
        <p:nvPicPr>
          <p:cNvPr id="5" name="Image 4"/>
          <p:cNvPicPr>
            <a:picLocks noChangeAspect="1"/>
          </p:cNvPicPr>
          <p:nvPr/>
        </p:nvPicPr>
        <p:blipFill>
          <a:blip r:embed="rId2"/>
          <a:stretch>
            <a:fillRect/>
          </a:stretch>
        </p:blipFill>
        <p:spPr>
          <a:xfrm>
            <a:off x="7356580" y="1160890"/>
            <a:ext cx="4327580" cy="2268110"/>
          </a:xfrm>
          <a:prstGeom prst="rect">
            <a:avLst/>
          </a:prstGeom>
        </p:spPr>
      </p:pic>
      <p:pic>
        <p:nvPicPr>
          <p:cNvPr id="6" name="Image 5"/>
          <p:cNvPicPr>
            <a:picLocks noChangeAspect="1"/>
          </p:cNvPicPr>
          <p:nvPr/>
        </p:nvPicPr>
        <p:blipFill>
          <a:blip r:embed="rId3"/>
          <a:stretch>
            <a:fillRect/>
          </a:stretch>
        </p:blipFill>
        <p:spPr>
          <a:xfrm>
            <a:off x="7322057" y="4141692"/>
            <a:ext cx="4326611" cy="2191873"/>
          </a:xfrm>
          <a:prstGeom prst="rect">
            <a:avLst/>
          </a:prstGeom>
        </p:spPr>
      </p:pic>
    </p:spTree>
    <p:extLst>
      <p:ext uri="{BB962C8B-B14F-4D97-AF65-F5344CB8AC3E}">
        <p14:creationId xmlns:p14="http://schemas.microsoft.com/office/powerpoint/2010/main" val="197889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Bruit de poivre et sel</a:t>
            </a:r>
          </a:p>
        </p:txBody>
      </p:sp>
      <p:pic>
        <p:nvPicPr>
          <p:cNvPr id="3" name="Image 2"/>
          <p:cNvPicPr>
            <a:picLocks noChangeAspect="1"/>
          </p:cNvPicPr>
          <p:nvPr/>
        </p:nvPicPr>
        <p:blipFill>
          <a:blip r:embed="rId2"/>
          <a:stretch>
            <a:fillRect/>
          </a:stretch>
        </p:blipFill>
        <p:spPr>
          <a:xfrm>
            <a:off x="413630" y="2197763"/>
            <a:ext cx="11070158" cy="4155951"/>
          </a:xfrm>
          <a:prstGeom prst="rect">
            <a:avLst/>
          </a:prstGeom>
        </p:spPr>
      </p:pic>
      <p:sp>
        <p:nvSpPr>
          <p:cNvPr id="5" name="ZoneTexte 4"/>
          <p:cNvSpPr txBox="1"/>
          <p:nvPr/>
        </p:nvSpPr>
        <p:spPr>
          <a:xfrm>
            <a:off x="618564" y="1192575"/>
            <a:ext cx="10690411" cy="830997"/>
          </a:xfrm>
          <a:prstGeom prst="rect">
            <a:avLst/>
          </a:prstGeom>
          <a:noFill/>
        </p:spPr>
        <p:txBody>
          <a:bodyPr wrap="square" rtlCol="0">
            <a:spAutoFit/>
          </a:bodyPr>
          <a:lstStyle/>
          <a:p>
            <a:r>
              <a:rPr lang="fr-FR" sz="2400" dirty="0"/>
              <a:t>Un bruit « poivre et sel » d’ordre n est obtenu en ajoutant n pixels blancs et n pixels noirs aléatoirement dans une image.</a:t>
            </a:r>
          </a:p>
        </p:txBody>
      </p:sp>
    </p:spTree>
    <p:extLst>
      <p:ext uri="{BB962C8B-B14F-4D97-AF65-F5344CB8AC3E}">
        <p14:creationId xmlns:p14="http://schemas.microsoft.com/office/powerpoint/2010/main" val="53142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Bruit gaussien</a:t>
            </a:r>
          </a:p>
        </p:txBody>
      </p:sp>
      <p:sp>
        <p:nvSpPr>
          <p:cNvPr id="5" name="ZoneTexte 4"/>
          <p:cNvSpPr txBox="1"/>
          <p:nvPr/>
        </p:nvSpPr>
        <p:spPr>
          <a:xfrm>
            <a:off x="317245" y="1004316"/>
            <a:ext cx="11475826" cy="1200329"/>
          </a:xfrm>
          <a:prstGeom prst="rect">
            <a:avLst/>
          </a:prstGeom>
          <a:noFill/>
        </p:spPr>
        <p:txBody>
          <a:bodyPr wrap="square" rtlCol="0">
            <a:spAutoFit/>
          </a:bodyPr>
          <a:lstStyle/>
          <a:p>
            <a:r>
              <a:rPr lang="fr-FR" sz="2400" dirty="0"/>
              <a:t>un </a:t>
            </a:r>
            <a:r>
              <a:rPr lang="fr-FR" sz="2400" b="1" dirty="0"/>
              <a:t>bruit gaussien</a:t>
            </a:r>
            <a:r>
              <a:rPr lang="fr-FR" sz="2400" dirty="0"/>
              <a:t> est un </a:t>
            </a:r>
            <a:r>
              <a:rPr lang="fr-FR" sz="2400" dirty="0">
                <a:hlinkClick r:id="rId2" tooltip="Bruit (traitement du signal) (page inexistante)"/>
              </a:rPr>
              <a:t>bruit</a:t>
            </a:r>
            <a:r>
              <a:rPr lang="fr-FR" sz="2400" dirty="0"/>
              <a:t> dont la </a:t>
            </a:r>
            <a:r>
              <a:rPr lang="fr-FR" sz="2400" dirty="0">
                <a:hlinkClick r:id="rId3" tooltip="Variable aléatoire à densité"/>
              </a:rPr>
              <a:t>densité de probabilité</a:t>
            </a:r>
            <a:r>
              <a:rPr lang="fr-FR" sz="2400" dirty="0"/>
              <a:t> est une distribution gaussienne (</a:t>
            </a:r>
            <a:r>
              <a:rPr lang="fr-FR" sz="2400" dirty="0">
                <a:hlinkClick r:id="rId4" tooltip="Loi normale"/>
              </a:rPr>
              <a:t>loi normale</a:t>
            </a:r>
            <a:r>
              <a:rPr lang="fr-FR" sz="2400" dirty="0"/>
              <a:t>).</a:t>
            </a:r>
          </a:p>
          <a:p>
            <a:endParaRPr lang="fr-FR" sz="2400" dirty="0"/>
          </a:p>
        </p:txBody>
      </p:sp>
      <p:pic>
        <p:nvPicPr>
          <p:cNvPr id="4" name="Image 3"/>
          <p:cNvPicPr>
            <a:picLocks noChangeAspect="1"/>
          </p:cNvPicPr>
          <p:nvPr/>
        </p:nvPicPr>
        <p:blipFill>
          <a:blip r:embed="rId5"/>
          <a:stretch>
            <a:fillRect/>
          </a:stretch>
        </p:blipFill>
        <p:spPr>
          <a:xfrm>
            <a:off x="317245" y="3007810"/>
            <a:ext cx="11287567" cy="3850190"/>
          </a:xfrm>
          <a:prstGeom prst="rect">
            <a:avLst/>
          </a:prstGeom>
        </p:spPr>
      </p:pic>
      <p:pic>
        <p:nvPicPr>
          <p:cNvPr id="20" name="Image 19"/>
          <p:cNvPicPr>
            <a:picLocks noChangeAspect="1"/>
          </p:cNvPicPr>
          <p:nvPr/>
        </p:nvPicPr>
        <p:blipFill rotWithShape="1">
          <a:blip r:embed="rId6"/>
          <a:srcRect l="23272" t="48234" r="38125" b="35484"/>
          <a:stretch/>
        </p:blipFill>
        <p:spPr>
          <a:xfrm>
            <a:off x="3594345" y="1564194"/>
            <a:ext cx="6087537" cy="1443616"/>
          </a:xfrm>
          <a:prstGeom prst="rect">
            <a:avLst/>
          </a:prstGeom>
        </p:spPr>
      </p:pic>
    </p:spTree>
    <p:extLst>
      <p:ext uri="{BB962C8B-B14F-4D97-AF65-F5344CB8AC3E}">
        <p14:creationId xmlns:p14="http://schemas.microsoft.com/office/powerpoint/2010/main" val="426744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Convolution</a:t>
            </a:r>
          </a:p>
        </p:txBody>
      </p:sp>
      <p:sp>
        <p:nvSpPr>
          <p:cNvPr id="3" name="Rectangle 2"/>
          <p:cNvSpPr/>
          <p:nvPr/>
        </p:nvSpPr>
        <p:spPr>
          <a:xfrm>
            <a:off x="121022" y="833719"/>
            <a:ext cx="11268636" cy="2554545"/>
          </a:xfrm>
          <a:prstGeom prst="rect">
            <a:avLst/>
          </a:prstGeom>
        </p:spPr>
        <p:txBody>
          <a:bodyPr wrap="square">
            <a:spAutoFit/>
          </a:bodyPr>
          <a:lstStyle/>
          <a:p>
            <a:pPr marL="342900" indent="-342900">
              <a:buFont typeface="Wingdings" panose="05000000000000000000" pitchFamily="2" charset="2"/>
              <a:buChar char="§"/>
            </a:pPr>
            <a:r>
              <a:rPr lang="fr-FR" sz="2000" dirty="0"/>
              <a:t>La convolution consiste en une opération de multiplication de deux matrices de tailles différentes (généralement une petite et une grande), mais de même dimensionnalité semblable (p.ex. 1D, 2D), produisant une nouvelle matrice (également de même dimensionnalité). </a:t>
            </a:r>
          </a:p>
          <a:p>
            <a:pPr marL="342900" indent="-342900">
              <a:buFont typeface="Wingdings" panose="05000000000000000000" pitchFamily="2" charset="2"/>
              <a:buChar char="§"/>
            </a:pPr>
            <a:r>
              <a:rPr lang="fr-FR" sz="2000" dirty="0"/>
              <a:t>La convolution est donc le traitement d’une matrice (p.ex. une image) </a:t>
            </a:r>
          </a:p>
          <a:p>
            <a:r>
              <a:rPr lang="fr-FR" sz="2000" dirty="0"/>
              <a:t>    par une autre petite matrice appelée matrice de convolution ou noyau (</a:t>
            </a:r>
            <a:r>
              <a:rPr lang="fr-FR" sz="2000" dirty="0" err="1"/>
              <a:t>kernel</a:t>
            </a:r>
            <a:r>
              <a:rPr lang="fr-FR" sz="2000" dirty="0"/>
              <a:t>). </a:t>
            </a:r>
          </a:p>
          <a:p>
            <a:pPr marL="342900" indent="-342900">
              <a:buFont typeface="Wingdings" panose="05000000000000000000" pitchFamily="2" charset="2"/>
              <a:buChar char="§"/>
            </a:pPr>
            <a:r>
              <a:rPr lang="fr-FR" sz="2000" dirty="0"/>
              <a:t>Le filtre parcourt toute la matrice principale (p.ex. l’image) </a:t>
            </a:r>
          </a:p>
          <a:p>
            <a:r>
              <a:rPr lang="fr-FR" sz="2000" dirty="0"/>
              <a:t>    de manière incrémentale et génère une nouvelle matrice </a:t>
            </a:r>
          </a:p>
          <a:p>
            <a:r>
              <a:rPr lang="fr-FR" sz="2000" dirty="0"/>
              <a:t>   constituée des résultats de la multiplication</a:t>
            </a:r>
          </a:p>
        </p:txBody>
      </p:sp>
      <p:pic>
        <p:nvPicPr>
          <p:cNvPr id="4" name="Image 3"/>
          <p:cNvPicPr>
            <a:picLocks noChangeAspect="1"/>
          </p:cNvPicPr>
          <p:nvPr/>
        </p:nvPicPr>
        <p:blipFill rotWithShape="1">
          <a:blip r:embed="rId2"/>
          <a:srcRect l="42463" t="28029" r="20367" b="18808"/>
          <a:stretch/>
        </p:blipFill>
        <p:spPr>
          <a:xfrm>
            <a:off x="6441142" y="3109664"/>
            <a:ext cx="5286293" cy="3963489"/>
          </a:xfrm>
          <a:prstGeom prst="rect">
            <a:avLst/>
          </a:prstGeom>
        </p:spPr>
      </p:pic>
      <p:grpSp>
        <p:nvGrpSpPr>
          <p:cNvPr id="6" name="Group 179"/>
          <p:cNvGrpSpPr>
            <a:grpSpLocks/>
          </p:cNvGrpSpPr>
          <p:nvPr/>
        </p:nvGrpSpPr>
        <p:grpSpPr bwMode="auto">
          <a:xfrm>
            <a:off x="376519" y="3581961"/>
            <a:ext cx="6064623" cy="2818445"/>
            <a:chOff x="682" y="1638"/>
            <a:chExt cx="4412" cy="2152"/>
          </a:xfrm>
        </p:grpSpPr>
        <p:sp>
          <p:nvSpPr>
            <p:cNvPr id="7" name="Rectangle 175"/>
            <p:cNvSpPr>
              <a:spLocks noChangeArrowheads="1"/>
            </p:cNvSpPr>
            <p:nvPr/>
          </p:nvSpPr>
          <p:spPr bwMode="auto">
            <a:xfrm>
              <a:off x="2490" y="1638"/>
              <a:ext cx="46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a:t>x</a:t>
              </a:r>
            </a:p>
          </p:txBody>
        </p:sp>
        <p:sp>
          <p:nvSpPr>
            <p:cNvPr id="8" name="Rectangle 135"/>
            <p:cNvSpPr>
              <a:spLocks noChangeArrowheads="1"/>
            </p:cNvSpPr>
            <p:nvPr/>
          </p:nvSpPr>
          <p:spPr bwMode="auto">
            <a:xfrm>
              <a:off x="913" y="1915"/>
              <a:ext cx="1624" cy="13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Line 136"/>
            <p:cNvSpPr>
              <a:spLocks noChangeShapeType="1"/>
            </p:cNvSpPr>
            <p:nvPr/>
          </p:nvSpPr>
          <p:spPr bwMode="auto">
            <a:xfrm>
              <a:off x="913" y="1915"/>
              <a:ext cx="2007"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0" name="Line 137"/>
            <p:cNvSpPr>
              <a:spLocks noChangeShapeType="1"/>
            </p:cNvSpPr>
            <p:nvPr/>
          </p:nvSpPr>
          <p:spPr bwMode="auto">
            <a:xfrm>
              <a:off x="913" y="1915"/>
              <a:ext cx="0" cy="1664"/>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 name="Rectangle 138"/>
            <p:cNvSpPr>
              <a:spLocks noChangeArrowheads="1"/>
            </p:cNvSpPr>
            <p:nvPr/>
          </p:nvSpPr>
          <p:spPr bwMode="auto">
            <a:xfrm>
              <a:off x="2090" y="2418"/>
              <a:ext cx="125"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2" name="Rectangle 139"/>
            <p:cNvSpPr>
              <a:spLocks noChangeArrowheads="1"/>
            </p:cNvSpPr>
            <p:nvPr/>
          </p:nvSpPr>
          <p:spPr bwMode="auto">
            <a:xfrm>
              <a:off x="1966" y="2418"/>
              <a:ext cx="124"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3" name="Rectangle 140"/>
            <p:cNvSpPr>
              <a:spLocks noChangeArrowheads="1"/>
            </p:cNvSpPr>
            <p:nvPr/>
          </p:nvSpPr>
          <p:spPr bwMode="auto">
            <a:xfrm>
              <a:off x="1842" y="2418"/>
              <a:ext cx="124"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4" name="Rectangle 141"/>
            <p:cNvSpPr>
              <a:spLocks noChangeArrowheads="1"/>
            </p:cNvSpPr>
            <p:nvPr/>
          </p:nvSpPr>
          <p:spPr bwMode="auto">
            <a:xfrm>
              <a:off x="2090" y="2297"/>
              <a:ext cx="125"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5" name="Rectangle 142"/>
            <p:cNvSpPr>
              <a:spLocks noChangeArrowheads="1"/>
            </p:cNvSpPr>
            <p:nvPr/>
          </p:nvSpPr>
          <p:spPr bwMode="auto">
            <a:xfrm>
              <a:off x="1966" y="2297"/>
              <a:ext cx="124" cy="121"/>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6" name="Rectangle 143"/>
            <p:cNvSpPr>
              <a:spLocks noChangeArrowheads="1"/>
            </p:cNvSpPr>
            <p:nvPr/>
          </p:nvSpPr>
          <p:spPr bwMode="auto">
            <a:xfrm>
              <a:off x="1842" y="2297"/>
              <a:ext cx="124"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7" name="Rectangle 144"/>
            <p:cNvSpPr>
              <a:spLocks noChangeArrowheads="1"/>
            </p:cNvSpPr>
            <p:nvPr/>
          </p:nvSpPr>
          <p:spPr bwMode="auto">
            <a:xfrm>
              <a:off x="2090" y="2176"/>
              <a:ext cx="125"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8" name="Rectangle 145"/>
            <p:cNvSpPr>
              <a:spLocks noChangeArrowheads="1"/>
            </p:cNvSpPr>
            <p:nvPr/>
          </p:nvSpPr>
          <p:spPr bwMode="auto">
            <a:xfrm>
              <a:off x="1966" y="2176"/>
              <a:ext cx="124"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19" name="Rectangle 146"/>
            <p:cNvSpPr>
              <a:spLocks noChangeArrowheads="1"/>
            </p:cNvSpPr>
            <p:nvPr/>
          </p:nvSpPr>
          <p:spPr bwMode="auto">
            <a:xfrm>
              <a:off x="1842" y="2176"/>
              <a:ext cx="124" cy="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buFont typeface="Wingdings" panose="05000000000000000000" pitchFamily="2" charset="2"/>
                <a:buNone/>
              </a:pPr>
              <a:endParaRPr lang="en-US" altLang="fr-FR" sz="800"/>
            </a:p>
          </p:txBody>
        </p:sp>
        <p:sp>
          <p:nvSpPr>
            <p:cNvPr id="20" name="Line 147"/>
            <p:cNvSpPr>
              <a:spLocks noChangeShapeType="1"/>
            </p:cNvSpPr>
            <p:nvPr/>
          </p:nvSpPr>
          <p:spPr bwMode="auto">
            <a:xfrm>
              <a:off x="1842" y="2176"/>
              <a:ext cx="37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1" name="Line 148"/>
            <p:cNvSpPr>
              <a:spLocks noChangeShapeType="1"/>
            </p:cNvSpPr>
            <p:nvPr/>
          </p:nvSpPr>
          <p:spPr bwMode="auto">
            <a:xfrm>
              <a:off x="1842" y="2297"/>
              <a:ext cx="37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2" name="Line 149"/>
            <p:cNvSpPr>
              <a:spLocks noChangeShapeType="1"/>
            </p:cNvSpPr>
            <p:nvPr/>
          </p:nvSpPr>
          <p:spPr bwMode="auto">
            <a:xfrm>
              <a:off x="1842" y="2418"/>
              <a:ext cx="37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3" name="Line 150"/>
            <p:cNvSpPr>
              <a:spLocks noChangeShapeType="1"/>
            </p:cNvSpPr>
            <p:nvPr/>
          </p:nvSpPr>
          <p:spPr bwMode="auto">
            <a:xfrm>
              <a:off x="1842" y="2540"/>
              <a:ext cx="373"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4" name="Line 151"/>
            <p:cNvSpPr>
              <a:spLocks noChangeShapeType="1"/>
            </p:cNvSpPr>
            <p:nvPr/>
          </p:nvSpPr>
          <p:spPr bwMode="auto">
            <a:xfrm>
              <a:off x="1842" y="2176"/>
              <a:ext cx="0" cy="36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5" name="Line 152"/>
            <p:cNvSpPr>
              <a:spLocks noChangeShapeType="1"/>
            </p:cNvSpPr>
            <p:nvPr/>
          </p:nvSpPr>
          <p:spPr bwMode="auto">
            <a:xfrm>
              <a:off x="1966" y="2176"/>
              <a:ext cx="0" cy="3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6" name="Line 153"/>
            <p:cNvSpPr>
              <a:spLocks noChangeShapeType="1"/>
            </p:cNvSpPr>
            <p:nvPr/>
          </p:nvSpPr>
          <p:spPr bwMode="auto">
            <a:xfrm>
              <a:off x="2090" y="2176"/>
              <a:ext cx="0" cy="3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7" name="Line 154"/>
            <p:cNvSpPr>
              <a:spLocks noChangeShapeType="1"/>
            </p:cNvSpPr>
            <p:nvPr/>
          </p:nvSpPr>
          <p:spPr bwMode="auto">
            <a:xfrm>
              <a:off x="2215" y="2176"/>
              <a:ext cx="0" cy="36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28" name="Rectangle 155"/>
            <p:cNvSpPr>
              <a:spLocks noChangeArrowheads="1"/>
            </p:cNvSpPr>
            <p:nvPr/>
          </p:nvSpPr>
          <p:spPr bwMode="auto">
            <a:xfrm>
              <a:off x="1146" y="2089"/>
              <a:ext cx="468"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a:t>(</a:t>
              </a:r>
              <a:r>
                <a:rPr lang="en-US" altLang="fr-FR" i="1"/>
                <a:t>x,y</a:t>
              </a:r>
              <a:r>
                <a:rPr lang="en-US" altLang="fr-FR"/>
                <a:t>)</a:t>
              </a:r>
            </a:p>
          </p:txBody>
        </p:sp>
        <p:sp>
          <p:nvSpPr>
            <p:cNvPr id="29" name="Line 156"/>
            <p:cNvSpPr>
              <a:spLocks noChangeShapeType="1"/>
            </p:cNvSpPr>
            <p:nvPr/>
          </p:nvSpPr>
          <p:spPr bwMode="auto">
            <a:xfrm>
              <a:off x="1582" y="2281"/>
              <a:ext cx="466" cy="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30" name="Rectangle 157"/>
            <p:cNvSpPr>
              <a:spLocks noChangeArrowheads="1"/>
            </p:cNvSpPr>
            <p:nvPr/>
          </p:nvSpPr>
          <p:spPr bwMode="auto">
            <a:xfrm>
              <a:off x="899" y="3023"/>
              <a:ext cx="107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dirty="0"/>
                <a:t>Image </a:t>
              </a:r>
              <a:r>
                <a:rPr lang="en-US" altLang="fr-FR" i="1" dirty="0"/>
                <a:t>f</a:t>
              </a:r>
              <a:r>
                <a:rPr lang="en-US" altLang="fr-FR" dirty="0"/>
                <a:t>(</a:t>
              </a:r>
              <a:r>
                <a:rPr lang="en-US" altLang="fr-FR" i="1" dirty="0" err="1"/>
                <a:t>x,y</a:t>
              </a:r>
              <a:r>
                <a:rPr lang="en-US" altLang="fr-FR" dirty="0"/>
                <a:t>)</a:t>
              </a:r>
            </a:p>
          </p:txBody>
        </p:sp>
        <p:sp>
          <p:nvSpPr>
            <p:cNvPr id="31" name="Rectangle 158"/>
            <p:cNvSpPr>
              <a:spLocks noChangeArrowheads="1"/>
            </p:cNvSpPr>
            <p:nvPr/>
          </p:nvSpPr>
          <p:spPr bwMode="auto">
            <a:xfrm>
              <a:off x="4399" y="3088"/>
              <a:ext cx="66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1800" dirty="0">
                  <a:latin typeface="Times New Roman" panose="02020603050405020304" pitchFamily="18" charset="0"/>
                </a:rPr>
                <a:t>(</a:t>
              </a:r>
              <a:r>
                <a:rPr lang="en-US" altLang="fr-FR" sz="1800" i="1" dirty="0">
                  <a:latin typeface="Times New Roman" panose="02020603050405020304" pitchFamily="18" charset="0"/>
                </a:rPr>
                <a:t>x+</a:t>
              </a:r>
              <a:r>
                <a:rPr lang="en-US" altLang="fr-FR" sz="1800" dirty="0">
                  <a:latin typeface="Times New Roman" panose="02020603050405020304" pitchFamily="18" charset="0"/>
                </a:rPr>
                <a:t>1</a:t>
              </a:r>
              <a:r>
                <a:rPr lang="en-US" altLang="fr-FR" sz="1800" i="1" dirty="0">
                  <a:latin typeface="Times New Roman" panose="02020603050405020304" pitchFamily="18" charset="0"/>
                </a:rPr>
                <a:t>,y+</a:t>
              </a:r>
              <a:r>
                <a:rPr lang="en-US" altLang="fr-FR" sz="1800" dirty="0">
                  <a:latin typeface="Times New Roman" panose="02020603050405020304" pitchFamily="18" charset="0"/>
                </a:rPr>
                <a:t>1)</a:t>
              </a:r>
            </a:p>
          </p:txBody>
        </p:sp>
        <p:sp>
          <p:nvSpPr>
            <p:cNvPr id="32" name="Rectangle 159"/>
            <p:cNvSpPr>
              <a:spLocks noChangeArrowheads="1"/>
            </p:cNvSpPr>
            <p:nvPr/>
          </p:nvSpPr>
          <p:spPr bwMode="auto">
            <a:xfrm>
              <a:off x="3730" y="3088"/>
              <a:ext cx="66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a:latin typeface="Times New Roman" panose="02020603050405020304" pitchFamily="18" charset="0"/>
                </a:rPr>
                <a:t>(</a:t>
              </a:r>
              <a:r>
                <a:rPr lang="en-US" altLang="fr-FR" sz="2000" i="1">
                  <a:latin typeface="Times New Roman" panose="02020603050405020304" pitchFamily="18" charset="0"/>
                </a:rPr>
                <a:t>x,y+</a:t>
              </a:r>
              <a:r>
                <a:rPr lang="en-US" altLang="fr-FR" sz="2000">
                  <a:latin typeface="Times New Roman" panose="02020603050405020304" pitchFamily="18" charset="0"/>
                </a:rPr>
                <a:t>1)</a:t>
              </a:r>
            </a:p>
          </p:txBody>
        </p:sp>
        <p:sp>
          <p:nvSpPr>
            <p:cNvPr id="33" name="Rectangle 160"/>
            <p:cNvSpPr>
              <a:spLocks noChangeArrowheads="1"/>
            </p:cNvSpPr>
            <p:nvPr/>
          </p:nvSpPr>
          <p:spPr bwMode="auto">
            <a:xfrm>
              <a:off x="3060" y="3088"/>
              <a:ext cx="67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1800" dirty="0">
                  <a:latin typeface="Times New Roman" panose="02020603050405020304" pitchFamily="18" charset="0"/>
                </a:rPr>
                <a:t>(</a:t>
              </a:r>
              <a:r>
                <a:rPr lang="en-US" altLang="fr-FR" sz="1800" i="1" dirty="0">
                  <a:latin typeface="Times New Roman" panose="02020603050405020304" pitchFamily="18" charset="0"/>
                </a:rPr>
                <a:t>x-</a:t>
              </a:r>
              <a:r>
                <a:rPr lang="en-US" altLang="fr-FR" sz="1800" dirty="0">
                  <a:latin typeface="Times New Roman" panose="02020603050405020304" pitchFamily="18" charset="0"/>
                </a:rPr>
                <a:t>1</a:t>
              </a:r>
              <a:r>
                <a:rPr lang="en-US" altLang="fr-FR" sz="1800" i="1" dirty="0">
                  <a:latin typeface="Times New Roman" panose="02020603050405020304" pitchFamily="18" charset="0"/>
                </a:rPr>
                <a:t>,y+</a:t>
              </a:r>
              <a:r>
                <a:rPr lang="en-US" altLang="fr-FR" sz="1800" dirty="0">
                  <a:latin typeface="Times New Roman" panose="02020603050405020304" pitchFamily="18" charset="0"/>
                </a:rPr>
                <a:t>1)</a:t>
              </a:r>
            </a:p>
          </p:txBody>
        </p:sp>
        <p:sp>
          <p:nvSpPr>
            <p:cNvPr id="34" name="Rectangle 161"/>
            <p:cNvSpPr>
              <a:spLocks noChangeArrowheads="1"/>
            </p:cNvSpPr>
            <p:nvPr/>
          </p:nvSpPr>
          <p:spPr bwMode="auto">
            <a:xfrm>
              <a:off x="4425" y="2480"/>
              <a:ext cx="66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dirty="0">
                  <a:latin typeface="Times New Roman" panose="02020603050405020304" pitchFamily="18" charset="0"/>
                </a:rPr>
                <a:t>(</a:t>
              </a:r>
              <a:r>
                <a:rPr lang="en-US" altLang="fr-FR" sz="2000" i="1" dirty="0">
                  <a:latin typeface="Times New Roman" panose="02020603050405020304" pitchFamily="18" charset="0"/>
                </a:rPr>
                <a:t>x+</a:t>
              </a:r>
              <a:r>
                <a:rPr lang="en-US" altLang="fr-FR" sz="2000" dirty="0">
                  <a:latin typeface="Times New Roman" panose="02020603050405020304" pitchFamily="18" charset="0"/>
                </a:rPr>
                <a:t>1</a:t>
              </a:r>
              <a:r>
                <a:rPr lang="en-US" altLang="fr-FR" sz="2000" i="1" dirty="0">
                  <a:latin typeface="Times New Roman" panose="02020603050405020304" pitchFamily="18" charset="0"/>
                </a:rPr>
                <a:t>,y</a:t>
              </a:r>
              <a:r>
                <a:rPr lang="en-US" altLang="fr-FR" sz="2000" dirty="0">
                  <a:latin typeface="Times New Roman" panose="02020603050405020304" pitchFamily="18" charset="0"/>
                </a:rPr>
                <a:t>)</a:t>
              </a:r>
            </a:p>
          </p:txBody>
        </p:sp>
        <p:sp>
          <p:nvSpPr>
            <p:cNvPr id="35" name="Rectangle 162"/>
            <p:cNvSpPr>
              <a:spLocks noChangeArrowheads="1"/>
            </p:cNvSpPr>
            <p:nvPr/>
          </p:nvSpPr>
          <p:spPr bwMode="auto">
            <a:xfrm>
              <a:off x="3730" y="2480"/>
              <a:ext cx="669" cy="60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27432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400" b="1">
                  <a:latin typeface="Times New Roman" panose="02020603050405020304" pitchFamily="18" charset="0"/>
                </a:rPr>
                <a:t>(</a:t>
              </a:r>
              <a:r>
                <a:rPr lang="en-US" altLang="fr-FR" sz="2400" b="1" i="1">
                  <a:latin typeface="Times New Roman" panose="02020603050405020304" pitchFamily="18" charset="0"/>
                </a:rPr>
                <a:t>x,y</a:t>
              </a:r>
              <a:r>
                <a:rPr lang="en-US" altLang="fr-FR" sz="2400" b="1">
                  <a:latin typeface="Times New Roman" panose="02020603050405020304" pitchFamily="18" charset="0"/>
                </a:rPr>
                <a:t>)</a:t>
              </a:r>
            </a:p>
          </p:txBody>
        </p:sp>
        <p:sp>
          <p:nvSpPr>
            <p:cNvPr id="36" name="Rectangle 163"/>
            <p:cNvSpPr>
              <a:spLocks noChangeArrowheads="1"/>
            </p:cNvSpPr>
            <p:nvPr/>
          </p:nvSpPr>
          <p:spPr bwMode="auto">
            <a:xfrm>
              <a:off x="3060" y="2480"/>
              <a:ext cx="67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a:latin typeface="Times New Roman" panose="02020603050405020304" pitchFamily="18" charset="0"/>
                </a:rPr>
                <a:t>(</a:t>
              </a:r>
              <a:r>
                <a:rPr lang="en-US" altLang="fr-FR" sz="2000" i="1">
                  <a:latin typeface="Times New Roman" panose="02020603050405020304" pitchFamily="18" charset="0"/>
                </a:rPr>
                <a:t>x-</a:t>
              </a:r>
              <a:r>
                <a:rPr lang="en-US" altLang="fr-FR" sz="2000">
                  <a:latin typeface="Times New Roman" panose="02020603050405020304" pitchFamily="18" charset="0"/>
                </a:rPr>
                <a:t>1</a:t>
              </a:r>
              <a:r>
                <a:rPr lang="en-US" altLang="fr-FR" sz="2000" i="1">
                  <a:latin typeface="Times New Roman" panose="02020603050405020304" pitchFamily="18" charset="0"/>
                </a:rPr>
                <a:t>,y</a:t>
              </a:r>
              <a:r>
                <a:rPr lang="en-US" altLang="fr-FR" sz="2000">
                  <a:latin typeface="Times New Roman" panose="02020603050405020304" pitchFamily="18" charset="0"/>
                </a:rPr>
                <a:t>)</a:t>
              </a:r>
            </a:p>
          </p:txBody>
        </p:sp>
        <p:sp>
          <p:nvSpPr>
            <p:cNvPr id="37" name="Rectangle 164"/>
            <p:cNvSpPr>
              <a:spLocks noChangeArrowheads="1"/>
            </p:cNvSpPr>
            <p:nvPr/>
          </p:nvSpPr>
          <p:spPr bwMode="auto">
            <a:xfrm>
              <a:off x="4399" y="1872"/>
              <a:ext cx="66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a:latin typeface="Times New Roman" panose="02020603050405020304" pitchFamily="18" charset="0"/>
                </a:rPr>
                <a:t>(</a:t>
              </a:r>
              <a:r>
                <a:rPr lang="en-US" altLang="fr-FR" sz="2000" i="1">
                  <a:latin typeface="Times New Roman" panose="02020603050405020304" pitchFamily="18" charset="0"/>
                </a:rPr>
                <a:t>x+</a:t>
              </a:r>
              <a:r>
                <a:rPr lang="en-US" altLang="fr-FR" sz="2000">
                  <a:latin typeface="Times New Roman" panose="02020603050405020304" pitchFamily="18" charset="0"/>
                </a:rPr>
                <a:t>1</a:t>
              </a:r>
              <a:r>
                <a:rPr lang="en-US" altLang="fr-FR" sz="2000" i="1">
                  <a:latin typeface="Times New Roman" panose="02020603050405020304" pitchFamily="18" charset="0"/>
                </a:rPr>
                <a:t>,y-</a:t>
              </a:r>
              <a:r>
                <a:rPr lang="en-US" altLang="fr-FR" sz="2000">
                  <a:latin typeface="Times New Roman" panose="02020603050405020304" pitchFamily="18" charset="0"/>
                </a:rPr>
                <a:t>1)</a:t>
              </a:r>
            </a:p>
          </p:txBody>
        </p:sp>
        <p:sp>
          <p:nvSpPr>
            <p:cNvPr id="38" name="Rectangle 165"/>
            <p:cNvSpPr>
              <a:spLocks noChangeArrowheads="1"/>
            </p:cNvSpPr>
            <p:nvPr/>
          </p:nvSpPr>
          <p:spPr bwMode="auto">
            <a:xfrm>
              <a:off x="3730" y="1872"/>
              <a:ext cx="66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a:latin typeface="Times New Roman" panose="02020603050405020304" pitchFamily="18" charset="0"/>
                </a:rPr>
                <a:t>(</a:t>
              </a:r>
              <a:r>
                <a:rPr lang="en-US" altLang="fr-FR" sz="2000" i="1">
                  <a:latin typeface="Times New Roman" panose="02020603050405020304" pitchFamily="18" charset="0"/>
                </a:rPr>
                <a:t>x,y-</a:t>
              </a:r>
              <a:r>
                <a:rPr lang="en-US" altLang="fr-FR" sz="2000">
                  <a:latin typeface="Times New Roman" panose="02020603050405020304" pitchFamily="18" charset="0"/>
                </a:rPr>
                <a:t>1)</a:t>
              </a:r>
            </a:p>
          </p:txBody>
        </p:sp>
        <p:sp>
          <p:nvSpPr>
            <p:cNvPr id="39" name="Rectangle 166"/>
            <p:cNvSpPr>
              <a:spLocks noChangeArrowheads="1"/>
            </p:cNvSpPr>
            <p:nvPr/>
          </p:nvSpPr>
          <p:spPr bwMode="auto">
            <a:xfrm>
              <a:off x="3060" y="1872"/>
              <a:ext cx="670"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65760" rIns="0"/>
            <a:lstStyle>
              <a:lvl1pPr>
                <a:spcBef>
                  <a:spcPct val="20000"/>
                </a:spcBef>
                <a:buClr>
                  <a:schemeClr val="accent1"/>
                </a:buClr>
                <a:buSzPct val="8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algn="ctr">
                <a:buFont typeface="Wingdings" panose="05000000000000000000" pitchFamily="2" charset="2"/>
                <a:buNone/>
              </a:pPr>
              <a:r>
                <a:rPr lang="en-US" altLang="fr-FR" sz="2000" dirty="0">
                  <a:latin typeface="Times New Roman" panose="02020603050405020304" pitchFamily="18" charset="0"/>
                </a:rPr>
                <a:t>(</a:t>
              </a:r>
              <a:r>
                <a:rPr lang="en-US" altLang="fr-FR" sz="2000" i="1" dirty="0">
                  <a:latin typeface="Times New Roman" panose="02020603050405020304" pitchFamily="18" charset="0"/>
                </a:rPr>
                <a:t>x-</a:t>
              </a:r>
              <a:r>
                <a:rPr lang="en-US" altLang="fr-FR" sz="2000" dirty="0">
                  <a:latin typeface="Times New Roman" panose="02020603050405020304" pitchFamily="18" charset="0"/>
                </a:rPr>
                <a:t>1</a:t>
              </a:r>
              <a:r>
                <a:rPr lang="en-US" altLang="fr-FR" sz="2000" i="1" dirty="0">
                  <a:latin typeface="Times New Roman" panose="02020603050405020304" pitchFamily="18" charset="0"/>
                </a:rPr>
                <a:t>,y-</a:t>
              </a:r>
              <a:r>
                <a:rPr lang="en-US" altLang="fr-FR" sz="2000" dirty="0">
                  <a:latin typeface="Times New Roman" panose="02020603050405020304" pitchFamily="18" charset="0"/>
                </a:rPr>
                <a:t>1)</a:t>
              </a:r>
            </a:p>
          </p:txBody>
        </p:sp>
        <p:sp>
          <p:nvSpPr>
            <p:cNvPr id="40" name="Line 167"/>
            <p:cNvSpPr>
              <a:spLocks noChangeShapeType="1"/>
            </p:cNvSpPr>
            <p:nvPr/>
          </p:nvSpPr>
          <p:spPr bwMode="auto">
            <a:xfrm>
              <a:off x="3060" y="1872"/>
              <a:ext cx="200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1" name="Line 168"/>
            <p:cNvSpPr>
              <a:spLocks noChangeShapeType="1"/>
            </p:cNvSpPr>
            <p:nvPr/>
          </p:nvSpPr>
          <p:spPr bwMode="auto">
            <a:xfrm>
              <a:off x="3060" y="2480"/>
              <a:ext cx="20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2" name="Line 169"/>
            <p:cNvSpPr>
              <a:spLocks noChangeShapeType="1"/>
            </p:cNvSpPr>
            <p:nvPr/>
          </p:nvSpPr>
          <p:spPr bwMode="auto">
            <a:xfrm>
              <a:off x="3060" y="3088"/>
              <a:ext cx="20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3" name="Line 170"/>
            <p:cNvSpPr>
              <a:spLocks noChangeShapeType="1"/>
            </p:cNvSpPr>
            <p:nvPr/>
          </p:nvSpPr>
          <p:spPr bwMode="auto">
            <a:xfrm>
              <a:off x="3060" y="3696"/>
              <a:ext cx="200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4" name="Line 171"/>
            <p:cNvSpPr>
              <a:spLocks noChangeShapeType="1"/>
            </p:cNvSpPr>
            <p:nvPr/>
          </p:nvSpPr>
          <p:spPr bwMode="auto">
            <a:xfrm>
              <a:off x="3060" y="1872"/>
              <a:ext cx="0" cy="182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5" name="Line 172"/>
            <p:cNvSpPr>
              <a:spLocks noChangeShapeType="1"/>
            </p:cNvSpPr>
            <p:nvPr/>
          </p:nvSpPr>
          <p:spPr bwMode="auto">
            <a:xfrm>
              <a:off x="3730" y="1872"/>
              <a:ext cx="0" cy="18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6" name="Line 173"/>
            <p:cNvSpPr>
              <a:spLocks noChangeShapeType="1"/>
            </p:cNvSpPr>
            <p:nvPr/>
          </p:nvSpPr>
          <p:spPr bwMode="auto">
            <a:xfrm>
              <a:off x="4399" y="1872"/>
              <a:ext cx="0" cy="18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7" name="Line 174"/>
            <p:cNvSpPr>
              <a:spLocks noChangeShapeType="1"/>
            </p:cNvSpPr>
            <p:nvPr/>
          </p:nvSpPr>
          <p:spPr bwMode="auto">
            <a:xfrm>
              <a:off x="5068" y="1872"/>
              <a:ext cx="0" cy="1824"/>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48" name="Rectangle 176"/>
            <p:cNvSpPr>
              <a:spLocks noChangeArrowheads="1"/>
            </p:cNvSpPr>
            <p:nvPr/>
          </p:nvSpPr>
          <p:spPr bwMode="auto">
            <a:xfrm>
              <a:off x="682" y="3486"/>
              <a:ext cx="46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a:t>y</a:t>
              </a:r>
            </a:p>
          </p:txBody>
        </p:sp>
      </p:grpSp>
    </p:spTree>
    <p:extLst>
      <p:ext uri="{BB962C8B-B14F-4D97-AF65-F5344CB8AC3E}">
        <p14:creationId xmlns:p14="http://schemas.microsoft.com/office/powerpoint/2010/main" val="321854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
        <p:nvSpPr>
          <p:cNvPr id="3" name="Rectangle 2"/>
          <p:cNvSpPr/>
          <p:nvPr/>
        </p:nvSpPr>
        <p:spPr>
          <a:xfrm>
            <a:off x="224117" y="1076690"/>
            <a:ext cx="11703424" cy="4154984"/>
          </a:xfrm>
          <a:prstGeom prst="rect">
            <a:avLst/>
          </a:prstGeom>
        </p:spPr>
        <p:txBody>
          <a:bodyPr wrap="square">
            <a:spAutoFit/>
          </a:bodyPr>
          <a:lstStyle/>
          <a:p>
            <a:pPr marL="342900" indent="-342900">
              <a:buFont typeface="Arial" panose="020B0604020202020204" pitchFamily="34" charset="0"/>
              <a:buChar char="•"/>
            </a:pPr>
            <a:r>
              <a:rPr lang="fr-FR" sz="2400" dirty="0">
                <a:solidFill>
                  <a:srgbClr val="000000"/>
                </a:solidFill>
                <a:latin typeface="Times New Roman" panose="02020603050405020304" pitchFamily="18" charset="0"/>
              </a:rPr>
              <a:t>Le filtre est dit linéaire si la valeur du nouveau pixel est une combinaison linéaire des valeurs des pixels du voisinage. </a:t>
            </a:r>
          </a:p>
          <a:p>
            <a:pPr marL="342900" indent="-342900">
              <a:buFont typeface="Arial" panose="020B0604020202020204" pitchFamily="34" charset="0"/>
              <a:buChar char="•"/>
            </a:pPr>
            <a:r>
              <a:rPr lang="fr-FR" sz="2400" dirty="0">
                <a:solidFill>
                  <a:srgbClr val="000000"/>
                </a:solidFill>
                <a:latin typeface="Times New Roman" panose="02020603050405020304" pitchFamily="18" charset="0"/>
              </a:rPr>
              <a:t>Le voisinage est une matrice carrée et symétrique autour du pixel considéré. En fonction du filtre utilisé, on pourra obtenir différents effets visuels. </a:t>
            </a:r>
          </a:p>
          <a:p>
            <a:pPr marL="342900" indent="-342900">
              <a:buFont typeface="Arial" panose="020B0604020202020204" pitchFamily="34" charset="0"/>
              <a:buChar char="•"/>
            </a:pPr>
            <a:r>
              <a:rPr lang="fr-FR" sz="2400" dirty="0"/>
              <a:t>On classe habituellement les filtres linéaires en 2 familles : </a:t>
            </a:r>
          </a:p>
          <a:p>
            <a:endParaRPr lang="fr-FR" sz="2400" dirty="0"/>
          </a:p>
          <a:p>
            <a:r>
              <a:rPr lang="fr-FR" sz="2400" dirty="0"/>
              <a:t>1- </a:t>
            </a:r>
            <a:r>
              <a:rPr lang="fr-FR" sz="2400" b="1" dirty="0"/>
              <a:t>Les filtres passe-bas :  </a:t>
            </a:r>
            <a:r>
              <a:rPr lang="fr-FR" sz="2400" dirty="0"/>
              <a:t>Les filtres lisseurs ou </a:t>
            </a:r>
            <a:r>
              <a:rPr lang="fr-FR" sz="2400" b="1" dirty="0"/>
              <a:t>passe-bas </a:t>
            </a:r>
            <a:r>
              <a:rPr lang="fr-FR" sz="2400" dirty="0"/>
              <a:t>consistant à atténuer les composantes de l'image ayant une fréquence haute. Ces filtre sont tendance à rendre l’image floue .Ce type de filtrage est généralement utilisé pour atténuer le bruit de l'image, c'est la raison pour laquelle on parle habituellement de lissage. On distingue deux filtres passe-bas, le filtre </a:t>
            </a:r>
            <a:r>
              <a:rPr lang="fr-FR" sz="2400" dirty="0" err="1"/>
              <a:t>Moyenneur</a:t>
            </a:r>
            <a:r>
              <a:rPr lang="fr-FR" sz="2400" dirty="0"/>
              <a:t> , et le filtre gaussien </a:t>
            </a:r>
          </a:p>
        </p:txBody>
      </p:sp>
    </p:spTree>
    <p:extLst>
      <p:ext uri="{BB962C8B-B14F-4D97-AF65-F5344CB8AC3E}">
        <p14:creationId xmlns:p14="http://schemas.microsoft.com/office/powerpoint/2010/main" val="321017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0632" y="1151856"/>
            <a:ext cx="11662610" cy="5553744"/>
          </a:xfrm>
        </p:spPr>
        <p:txBody>
          <a:bodyPr>
            <a:normAutofit fontScale="92500"/>
          </a:bodyPr>
          <a:lstStyle/>
          <a:p>
            <a:r>
              <a:rPr lang="fr-FR" b="1" dirty="0"/>
              <a:t>L’</a:t>
            </a:r>
            <a:r>
              <a:rPr lang="fr-FR" b="1" dirty="0" err="1"/>
              <a:t>échantillonage</a:t>
            </a:r>
            <a:r>
              <a:rPr lang="fr-FR" dirty="0"/>
              <a:t> consiste à représenter l'image par un nombre fini de points. Il peut être vu comme une superposition à l'image une grille régulière formé de petits éléments chacun d'eux va présentera un point de l'image discrète appelé pixel (</a:t>
            </a:r>
            <a:r>
              <a:rPr lang="fr-FR" dirty="0" err="1"/>
              <a:t>PICture</a:t>
            </a:r>
            <a:r>
              <a:rPr lang="fr-FR" dirty="0"/>
              <a:t> </a:t>
            </a:r>
            <a:r>
              <a:rPr lang="fr-FR" dirty="0" err="1"/>
              <a:t>ELement</a:t>
            </a:r>
            <a:r>
              <a:rPr lang="fr-FR" dirty="0"/>
              <a:t>). L'échantillonnage spatial détermine la taille de chaque point élémentaire de l'image (pixel). ). Cette taille est fonction de la résolution du capteur</a:t>
            </a:r>
          </a:p>
          <a:p>
            <a:r>
              <a:rPr lang="fr-FR" b="1" dirty="0"/>
              <a:t>la Quantification </a:t>
            </a:r>
            <a:r>
              <a:rPr lang="fr-FR" dirty="0"/>
              <a:t>d'une image consiste, pour chaque pixel, à lui associer une valeur discrète d'amplitude. Cette valeur de l'amplitude s'exprime en « bit » et l'action de transformer la valeur numérique de l'amplitude en valeur binaire s'appelle le codage.</a:t>
            </a:r>
          </a:p>
          <a:p>
            <a:r>
              <a:rPr lang="fr-FR" dirty="0"/>
              <a:t>L'intensité I est quantifié sur m bits et peut prendre L = 2</a:t>
            </a:r>
            <a:r>
              <a:rPr lang="fr-FR" baseline="30000" dirty="0"/>
              <a:t>m</a:t>
            </a:r>
            <a:r>
              <a:rPr lang="fr-FR" dirty="0"/>
              <a:t> valeurs :  I</a:t>
            </a:r>
            <a:r>
              <a:rPr lang="fr-FR" dirty="0">
                <a:sym typeface="Symbol" panose="05050102010706020507" pitchFamily="18" charset="2"/>
              </a:rPr>
              <a:t>[0,</a:t>
            </a:r>
            <a:r>
              <a:rPr lang="fr-FR" dirty="0"/>
              <a:t> 2</a:t>
            </a:r>
            <a:r>
              <a:rPr lang="fr-FR" baseline="30000" dirty="0"/>
              <a:t>m</a:t>
            </a:r>
            <a:r>
              <a:rPr lang="fr-FR" dirty="0"/>
              <a:t>-1]</a:t>
            </a:r>
          </a:p>
          <a:p>
            <a:r>
              <a:rPr lang="fr-FR" dirty="0"/>
              <a:t>Exemple m = 1 bit : 2 valeurs possibles (images binaires) </a:t>
            </a:r>
          </a:p>
          <a:p>
            <a:pPr marL="0" indent="0">
              <a:buNone/>
            </a:pPr>
            <a:r>
              <a:rPr lang="fr-FR" dirty="0"/>
              <a:t>                   m = 8 bits: 256 valeurs possibles (images en niveaux de gris) </a:t>
            </a:r>
          </a:p>
          <a:p>
            <a:pPr marL="0" indent="0">
              <a:buNone/>
            </a:pPr>
            <a:r>
              <a:rPr lang="fr-FR" dirty="0"/>
              <a:t>                   m = 16 bits: 65535 valeurs possibles (images en couleurs)</a:t>
            </a:r>
          </a:p>
        </p:txBody>
      </p:sp>
      <p:sp>
        <p:nvSpPr>
          <p:cNvPr id="4" name="Titre 1"/>
          <p:cNvSpPr txBox="1">
            <a:spLocks/>
          </p:cNvSpPr>
          <p:nvPr/>
        </p:nvSpPr>
        <p:spPr>
          <a:xfrm>
            <a:off x="-1" y="1"/>
            <a:ext cx="8983580"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 Échantillonnage</a:t>
            </a:r>
            <a:r>
              <a:rPr lang="fr-FR" sz="3600" dirty="0"/>
              <a:t> et q</a:t>
            </a:r>
            <a:r>
              <a:rPr lang="fr-FR" sz="3600" b="1" dirty="0"/>
              <a:t>uantification  d’ image</a:t>
            </a:r>
          </a:p>
        </p:txBody>
      </p:sp>
    </p:spTree>
    <p:extLst>
      <p:ext uri="{BB962C8B-B14F-4D97-AF65-F5344CB8AC3E}">
        <p14:creationId xmlns:p14="http://schemas.microsoft.com/office/powerpoint/2010/main" val="1560593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1328" y="1380001"/>
            <a:ext cx="11120717" cy="4216539"/>
          </a:xfrm>
          <a:prstGeom prst="rect">
            <a:avLst/>
          </a:prstGeom>
        </p:spPr>
        <p:txBody>
          <a:bodyPr wrap="square">
            <a:spAutoFit/>
          </a:bodyPr>
          <a:lstStyle/>
          <a:p>
            <a:r>
              <a:rPr lang="fr-FR" sz="2800" b="1" dirty="0">
                <a:solidFill>
                  <a:schemeClr val="accent1">
                    <a:lumMod val="75000"/>
                  </a:schemeClr>
                </a:solidFill>
                <a:latin typeface="LiberationSans"/>
              </a:rPr>
              <a:t>A- Filtre </a:t>
            </a:r>
            <a:r>
              <a:rPr lang="fr-FR" sz="2800" b="1" dirty="0" err="1">
                <a:solidFill>
                  <a:schemeClr val="accent1">
                    <a:lumMod val="75000"/>
                  </a:schemeClr>
                </a:solidFill>
                <a:latin typeface="LiberationSans"/>
              </a:rPr>
              <a:t>moyenneur</a:t>
            </a:r>
            <a:endParaRPr lang="fr-FR" sz="2800" b="1" dirty="0">
              <a:solidFill>
                <a:schemeClr val="accent1">
                  <a:lumMod val="75000"/>
                </a:schemeClr>
              </a:solidFill>
              <a:latin typeface="LiberationSans"/>
            </a:endParaRPr>
          </a:p>
          <a:p>
            <a:r>
              <a:rPr lang="fr-FR" sz="1100" dirty="0">
                <a:latin typeface="OpenSymbol" panose="05010000000000000000" pitchFamily="2" charset="0"/>
              </a:rPr>
              <a:t>● </a:t>
            </a:r>
            <a:r>
              <a:rPr lang="fr-FR" sz="2400" dirty="0">
                <a:latin typeface="LiberationSans"/>
              </a:rPr>
              <a:t>Objectif : lisser l'image</a:t>
            </a:r>
          </a:p>
          <a:p>
            <a:r>
              <a:rPr lang="fr-FR" sz="1100" dirty="0">
                <a:latin typeface="OpenSymbol" panose="05010000000000000000" pitchFamily="2" charset="0"/>
              </a:rPr>
              <a:t>● </a:t>
            </a:r>
            <a:r>
              <a:rPr lang="fr-FR" sz="2400" dirty="0">
                <a:latin typeface="LiberationSans"/>
              </a:rPr>
              <a:t>Fonctionnement : on remplace la valeur d'un pixel par la moyenne des valeurs des pixels du voisinage</a:t>
            </a:r>
          </a:p>
          <a:p>
            <a:r>
              <a:rPr lang="fr-FR" sz="1100" dirty="0">
                <a:latin typeface="OpenSymbol" panose="05010000000000000000" pitchFamily="2" charset="0"/>
              </a:rPr>
              <a:t>● </a:t>
            </a:r>
            <a:r>
              <a:rPr lang="fr-FR" sz="2400" dirty="0">
                <a:latin typeface="LiberationSans"/>
              </a:rPr>
              <a:t>Noyau de convolution :</a:t>
            </a:r>
          </a:p>
          <a:p>
            <a:endParaRPr lang="fr-FR" sz="2400" dirty="0">
              <a:latin typeface="LiberationSans"/>
            </a:endParaRPr>
          </a:p>
          <a:p>
            <a:r>
              <a:rPr lang="fr-FR" sz="2400" dirty="0"/>
              <a:t> </a:t>
            </a:r>
            <a:endParaRPr lang="fr-FR" sz="2400" dirty="0">
              <a:latin typeface="LiberationSans"/>
            </a:endParaRPr>
          </a:p>
          <a:p>
            <a:endParaRPr lang="fr-FR" sz="2400" dirty="0">
              <a:latin typeface="LiberationSans"/>
            </a:endParaRPr>
          </a:p>
          <a:p>
            <a:endParaRPr lang="fr-FR" sz="2400" dirty="0">
              <a:latin typeface="LiberationSans"/>
            </a:endParaRPr>
          </a:p>
          <a:p>
            <a:endParaRPr lang="fr-FR" sz="2400" dirty="0">
              <a:latin typeface="LiberationSans"/>
            </a:endParaRPr>
          </a:p>
          <a:p>
            <a:r>
              <a:rPr lang="fr-FR" sz="1100" dirty="0">
                <a:latin typeface="OpenSymbol" panose="05010000000000000000" pitchFamily="2" charset="0"/>
              </a:rPr>
              <a:t>● </a:t>
            </a:r>
            <a:r>
              <a:rPr lang="fr-FR" sz="2400" dirty="0">
                <a:latin typeface="LiberationSans"/>
              </a:rPr>
              <a:t>Comment choisir la taille/la forme du voisinage ?</a:t>
            </a:r>
            <a:endParaRPr lang="fr-FR" sz="2400" dirty="0"/>
          </a:p>
        </p:txBody>
      </p:sp>
      <p:pic>
        <p:nvPicPr>
          <p:cNvPr id="4" name="Image 3"/>
          <p:cNvPicPr>
            <a:picLocks noChangeAspect="1"/>
          </p:cNvPicPr>
          <p:nvPr/>
        </p:nvPicPr>
        <p:blipFill rotWithShape="1">
          <a:blip r:embed="rId2"/>
          <a:srcRect l="54375" t="60593" r="32169" b="20966"/>
          <a:stretch/>
        </p:blipFill>
        <p:spPr>
          <a:xfrm>
            <a:off x="5123330" y="2823881"/>
            <a:ext cx="2356095" cy="1815353"/>
          </a:xfrm>
          <a:prstGeom prst="rect">
            <a:avLst/>
          </a:prstGeom>
        </p:spPr>
      </p:pic>
      <p:sp>
        <p:nvSpPr>
          <p:cNvPr id="5"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Tree>
    <p:extLst>
      <p:ext uri="{BB962C8B-B14F-4D97-AF65-F5344CB8AC3E}">
        <p14:creationId xmlns:p14="http://schemas.microsoft.com/office/powerpoint/2010/main" val="742222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cours-fad-public.ensg.eu/pluginfile.php/1633/mod_imscp/content/1/res/Fig_3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6628" name="Picture 4" descr="https://cours-fad-public.ensg.eu/pluginfile.php/1633/mod_imscp/content/1/res/Fig_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405" y="1343678"/>
            <a:ext cx="7706519" cy="49092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0375" y="882013"/>
            <a:ext cx="6096000" cy="923330"/>
          </a:xfrm>
          <a:prstGeom prst="rect">
            <a:avLst/>
          </a:prstGeom>
        </p:spPr>
        <p:txBody>
          <a:bodyPr>
            <a:spAutoFit/>
          </a:bodyPr>
          <a:lstStyle/>
          <a:p>
            <a:r>
              <a:rPr lang="fr-FR" b="1" dirty="0">
                <a:solidFill>
                  <a:srgbClr val="4A6AA1"/>
                </a:solidFill>
                <a:latin typeface="Tahoma" panose="020B0604030504040204" pitchFamily="34" charset="0"/>
              </a:rPr>
              <a:t>Exemple : l'opérateur moyenne</a:t>
            </a:r>
          </a:p>
          <a:p>
            <a:br>
              <a:rPr lang="fr-FR" dirty="0">
                <a:solidFill>
                  <a:srgbClr val="000000"/>
                </a:solidFill>
                <a:latin typeface="Tahoma" panose="020B0604030504040204" pitchFamily="34" charset="0"/>
              </a:rPr>
            </a:br>
            <a:endParaRPr lang="fr-FR" dirty="0"/>
          </a:p>
        </p:txBody>
      </p:sp>
      <p:sp>
        <p:nvSpPr>
          <p:cNvPr id="5"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Tree>
    <p:extLst>
      <p:ext uri="{BB962C8B-B14F-4D97-AF65-F5344CB8AC3E}">
        <p14:creationId xmlns:p14="http://schemas.microsoft.com/office/powerpoint/2010/main" val="481338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l="42574" t="17042" r="19595" b="10962"/>
          <a:stretch/>
        </p:blipFill>
        <p:spPr>
          <a:xfrm>
            <a:off x="1290917" y="1021976"/>
            <a:ext cx="5338482" cy="5712020"/>
          </a:xfrm>
          <a:prstGeom prst="rect">
            <a:avLst/>
          </a:prstGeom>
        </p:spPr>
      </p:pic>
      <p:sp>
        <p:nvSpPr>
          <p:cNvPr id="5"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
        <p:nvSpPr>
          <p:cNvPr id="2" name="ZoneTexte 1"/>
          <p:cNvSpPr txBox="1"/>
          <p:nvPr/>
        </p:nvSpPr>
        <p:spPr>
          <a:xfrm>
            <a:off x="6629400" y="3993777"/>
            <a:ext cx="5136776" cy="1015663"/>
          </a:xfrm>
          <a:prstGeom prst="rect">
            <a:avLst/>
          </a:prstGeom>
          <a:noFill/>
        </p:spPr>
        <p:txBody>
          <a:bodyPr wrap="square" rtlCol="0">
            <a:spAutoFit/>
          </a:bodyPr>
          <a:lstStyle/>
          <a:p>
            <a:r>
              <a:rPr lang="fr-FR" sz="2000" dirty="0"/>
              <a:t>Au lieu de faire contribuer tous les pixels</a:t>
            </a:r>
          </a:p>
          <a:p>
            <a:r>
              <a:rPr lang="fr-FR" sz="2000" dirty="0"/>
              <a:t>également, on peut privilégier les pixels proches du centre</a:t>
            </a:r>
          </a:p>
        </p:txBody>
      </p:sp>
      <p:sp>
        <p:nvSpPr>
          <p:cNvPr id="6" name="ZoneTexte 5"/>
          <p:cNvSpPr txBox="1"/>
          <p:nvPr/>
        </p:nvSpPr>
        <p:spPr>
          <a:xfrm>
            <a:off x="7085420" y="3119718"/>
            <a:ext cx="2112368" cy="400110"/>
          </a:xfrm>
          <a:prstGeom prst="rect">
            <a:avLst/>
          </a:prstGeom>
          <a:noFill/>
        </p:spPr>
        <p:txBody>
          <a:bodyPr wrap="square" rtlCol="0">
            <a:spAutoFit/>
          </a:bodyPr>
          <a:lstStyle/>
          <a:p>
            <a:r>
              <a:rPr lang="fr-FR" sz="2000" b="1" dirty="0">
                <a:solidFill>
                  <a:schemeClr val="accent1">
                    <a:lumMod val="75000"/>
                  </a:schemeClr>
                </a:solidFill>
              </a:rPr>
              <a:t>Amélioration</a:t>
            </a:r>
          </a:p>
        </p:txBody>
      </p:sp>
      <p:sp>
        <p:nvSpPr>
          <p:cNvPr id="7" name="Flèche courbée vers la gauche 6"/>
          <p:cNvSpPr/>
          <p:nvPr/>
        </p:nvSpPr>
        <p:spPr>
          <a:xfrm>
            <a:off x="9197788" y="3319773"/>
            <a:ext cx="430306" cy="5582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949544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1555097"/>
            <a:ext cx="4102451" cy="230421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006" y="3585603"/>
            <a:ext cx="4184276" cy="2350168"/>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914860955"/>
              </p:ext>
            </p:extLst>
          </p:nvPr>
        </p:nvGraphicFramePr>
        <p:xfrm>
          <a:off x="6938683" y="1246851"/>
          <a:ext cx="1290918" cy="1097280"/>
        </p:xfrm>
        <a:graphic>
          <a:graphicData uri="http://schemas.openxmlformats.org/drawingml/2006/table">
            <a:tbl>
              <a:tblPr firstRow="1" bandRow="1">
                <a:tableStyleId>{00A15C55-8517-42AA-B614-E9B94910E393}</a:tableStyleId>
              </a:tblPr>
              <a:tblGrid>
                <a:gridCol w="430306">
                  <a:extLst>
                    <a:ext uri="{9D8B030D-6E8A-4147-A177-3AD203B41FA5}">
                      <a16:colId xmlns:a16="http://schemas.microsoft.com/office/drawing/2014/main" val="20000"/>
                    </a:ext>
                  </a:extLst>
                </a:gridCol>
                <a:gridCol w="430306">
                  <a:extLst>
                    <a:ext uri="{9D8B030D-6E8A-4147-A177-3AD203B41FA5}">
                      <a16:colId xmlns:a16="http://schemas.microsoft.com/office/drawing/2014/main" val="20001"/>
                    </a:ext>
                  </a:extLst>
                </a:gridCol>
                <a:gridCol w="430306">
                  <a:extLst>
                    <a:ext uri="{9D8B030D-6E8A-4147-A177-3AD203B41FA5}">
                      <a16:colId xmlns:a16="http://schemas.microsoft.com/office/drawing/2014/main" val="20002"/>
                    </a:ext>
                  </a:extLst>
                </a:gridCol>
              </a:tblGrid>
              <a:tr h="346383">
                <a:tc>
                  <a:txBody>
                    <a:bodyPr/>
                    <a:lstStyle/>
                    <a:p>
                      <a:r>
                        <a:rPr lang="fr-FR" dirty="0"/>
                        <a:t>1</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10000"/>
                  </a:ext>
                </a:extLst>
              </a:tr>
              <a:tr h="346383">
                <a:tc>
                  <a:txBody>
                    <a:bodyPr/>
                    <a:lstStyle/>
                    <a:p>
                      <a:r>
                        <a:rPr lang="fr-FR" dirty="0"/>
                        <a:t>1</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10001"/>
                  </a:ext>
                </a:extLst>
              </a:tr>
              <a:tr h="346383">
                <a:tc>
                  <a:txBody>
                    <a:bodyPr/>
                    <a:lstStyle/>
                    <a:p>
                      <a:r>
                        <a:rPr lang="fr-FR" dirty="0"/>
                        <a:t>1</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10002"/>
                  </a:ext>
                </a:extLst>
              </a:tr>
            </a:tbl>
          </a:graphicData>
        </a:graphic>
      </p:graphicFrame>
      <p:sp>
        <p:nvSpPr>
          <p:cNvPr id="6" name="ZoneTexte 5"/>
          <p:cNvSpPr txBox="1"/>
          <p:nvPr/>
        </p:nvSpPr>
        <p:spPr>
          <a:xfrm>
            <a:off x="6412006" y="1555097"/>
            <a:ext cx="526677" cy="369332"/>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37339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499" y="938745"/>
            <a:ext cx="3300904" cy="523220"/>
          </a:xfrm>
          <a:prstGeom prst="rect">
            <a:avLst/>
          </a:prstGeom>
        </p:spPr>
        <p:txBody>
          <a:bodyPr wrap="none">
            <a:spAutoFit/>
          </a:bodyPr>
          <a:lstStyle/>
          <a:p>
            <a:r>
              <a:rPr lang="fr-FR" sz="2800" b="1" dirty="0">
                <a:solidFill>
                  <a:schemeClr val="accent1">
                    <a:lumMod val="75000"/>
                  </a:schemeClr>
                </a:solidFill>
                <a:latin typeface="LiberationSans"/>
              </a:rPr>
              <a:t>B- Filtre gaussien </a:t>
            </a:r>
          </a:p>
        </p:txBody>
      </p:sp>
      <p:sp>
        <p:nvSpPr>
          <p:cNvPr id="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
        <p:nvSpPr>
          <p:cNvPr id="5" name="Rectangle 4"/>
          <p:cNvSpPr/>
          <p:nvPr/>
        </p:nvSpPr>
        <p:spPr>
          <a:xfrm>
            <a:off x="323499" y="1258832"/>
            <a:ext cx="10813256" cy="2000548"/>
          </a:xfrm>
          <a:prstGeom prst="rect">
            <a:avLst/>
          </a:prstGeom>
        </p:spPr>
        <p:txBody>
          <a:bodyPr wrap="square">
            <a:spAutoFit/>
          </a:bodyPr>
          <a:lstStyle/>
          <a:p>
            <a:r>
              <a:rPr lang="fr-FR" sz="2400" dirty="0">
                <a:latin typeface="LiberationSans"/>
              </a:rPr>
              <a:t>● </a:t>
            </a:r>
            <a:r>
              <a:rPr lang="fr-FR" sz="2000" dirty="0">
                <a:latin typeface="LiberationSans"/>
              </a:rPr>
              <a:t>Objectif : lisser l'image</a:t>
            </a:r>
          </a:p>
          <a:p>
            <a:r>
              <a:rPr lang="fr-FR" sz="2000" dirty="0">
                <a:latin typeface="LiberationSans"/>
              </a:rPr>
              <a:t>● Fonctionnement : on remplace la valeur d'un pixel</a:t>
            </a:r>
          </a:p>
          <a:p>
            <a:r>
              <a:rPr lang="fr-FR" sz="2000" dirty="0">
                <a:latin typeface="LiberationSans"/>
              </a:rPr>
              <a:t>par la moyenne pondérée des valeurs des pixels du voisinage</a:t>
            </a:r>
          </a:p>
          <a:p>
            <a:r>
              <a:rPr lang="fr-FR" sz="2000" dirty="0">
                <a:latin typeface="LiberationSans"/>
              </a:rPr>
              <a:t>● Noyau de convolution : gaussienne</a:t>
            </a:r>
          </a:p>
          <a:p>
            <a:r>
              <a:rPr lang="fr-FR" sz="2000" dirty="0">
                <a:latin typeface="LiberationSans"/>
              </a:rPr>
              <a:t>● Paramètre / Taille du Noyau ?</a:t>
            </a:r>
          </a:p>
          <a:p>
            <a:r>
              <a:rPr lang="fr-FR" sz="2000" dirty="0"/>
              <a:t>Les coefficients du noyau sont ici calculés en utilisant des pondérations gaussiennes.</a:t>
            </a:r>
            <a:endParaRPr lang="fr-FR" sz="2000" dirty="0">
              <a:latin typeface="LiberationSans"/>
            </a:endParaRPr>
          </a:p>
        </p:txBody>
      </p:sp>
      <p:pic>
        <p:nvPicPr>
          <p:cNvPr id="6" name="Image 5"/>
          <p:cNvPicPr>
            <a:picLocks noChangeAspect="1"/>
          </p:cNvPicPr>
          <p:nvPr/>
        </p:nvPicPr>
        <p:blipFill rotWithShape="1">
          <a:blip r:embed="rId2"/>
          <a:srcRect l="35515" t="26459" r="15846" b="27244"/>
          <a:stretch/>
        </p:blipFill>
        <p:spPr>
          <a:xfrm>
            <a:off x="619682" y="3375212"/>
            <a:ext cx="7300636" cy="3254188"/>
          </a:xfrm>
          <a:prstGeom prst="rect">
            <a:avLst/>
          </a:prstGeom>
        </p:spPr>
      </p:pic>
      <p:pic>
        <p:nvPicPr>
          <p:cNvPr id="7" name="Image 6"/>
          <p:cNvPicPr>
            <a:picLocks noChangeAspect="1"/>
          </p:cNvPicPr>
          <p:nvPr/>
        </p:nvPicPr>
        <p:blipFill rotWithShape="1">
          <a:blip r:embed="rId2"/>
          <a:srcRect l="41374" t="30192" r="44287" b="60001"/>
          <a:stretch/>
        </p:blipFill>
        <p:spPr>
          <a:xfrm>
            <a:off x="619682" y="3203108"/>
            <a:ext cx="3795692" cy="1215614"/>
          </a:xfrm>
          <a:prstGeom prst="rect">
            <a:avLst/>
          </a:prstGeom>
        </p:spPr>
      </p:pic>
      <p:pic>
        <p:nvPicPr>
          <p:cNvPr id="9" name="Image 8"/>
          <p:cNvPicPr>
            <a:picLocks noChangeAspect="1"/>
          </p:cNvPicPr>
          <p:nvPr/>
        </p:nvPicPr>
        <p:blipFill rotWithShape="1">
          <a:blip r:embed="rId3"/>
          <a:srcRect l="60000" t="30382" r="11213" b="22339"/>
          <a:stretch/>
        </p:blipFill>
        <p:spPr>
          <a:xfrm>
            <a:off x="8122023" y="3482788"/>
            <a:ext cx="3509682" cy="3240741"/>
          </a:xfrm>
          <a:prstGeom prst="rect">
            <a:avLst/>
          </a:prstGeom>
        </p:spPr>
      </p:pic>
    </p:spTree>
    <p:extLst>
      <p:ext uri="{BB962C8B-B14F-4D97-AF65-F5344CB8AC3E}">
        <p14:creationId xmlns:p14="http://schemas.microsoft.com/office/powerpoint/2010/main" val="2374665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499" y="938745"/>
            <a:ext cx="3300904" cy="523220"/>
          </a:xfrm>
          <a:prstGeom prst="rect">
            <a:avLst/>
          </a:prstGeom>
        </p:spPr>
        <p:txBody>
          <a:bodyPr wrap="none">
            <a:spAutoFit/>
          </a:bodyPr>
          <a:lstStyle/>
          <a:p>
            <a:r>
              <a:rPr lang="fr-FR" sz="2800" b="1" dirty="0">
                <a:solidFill>
                  <a:schemeClr val="accent1">
                    <a:lumMod val="75000"/>
                  </a:schemeClr>
                </a:solidFill>
                <a:latin typeface="LiberationSans"/>
              </a:rPr>
              <a:t>B- Filtre gaussien </a:t>
            </a:r>
          </a:p>
        </p:txBody>
      </p:sp>
      <p:sp>
        <p:nvSpPr>
          <p:cNvPr id="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9- Filtrage des images : </a:t>
            </a:r>
            <a:r>
              <a:rPr lang="fr-FR" sz="3600" b="1" dirty="0">
                <a:solidFill>
                  <a:srgbClr val="FFFF00"/>
                </a:solidFill>
              </a:rPr>
              <a:t>Filtrage Linéaire</a:t>
            </a:r>
          </a:p>
        </p:txBody>
      </p:sp>
      <p:pic>
        <p:nvPicPr>
          <p:cNvPr id="8" name="Image 7"/>
          <p:cNvPicPr>
            <a:picLocks noChangeAspect="1"/>
          </p:cNvPicPr>
          <p:nvPr/>
        </p:nvPicPr>
        <p:blipFill rotWithShape="1">
          <a:blip r:embed="rId2"/>
          <a:srcRect l="42065" t="24404" r="19706" b="5665"/>
          <a:stretch/>
        </p:blipFill>
        <p:spPr>
          <a:xfrm>
            <a:off x="852544" y="1566991"/>
            <a:ext cx="4660751" cy="4793567"/>
          </a:xfrm>
          <a:prstGeom prst="rect">
            <a:avLst/>
          </a:prstGeom>
        </p:spPr>
      </p:pic>
      <p:pic>
        <p:nvPicPr>
          <p:cNvPr id="9" name="Image 8"/>
          <p:cNvPicPr>
            <a:picLocks noChangeAspect="1"/>
          </p:cNvPicPr>
          <p:nvPr/>
        </p:nvPicPr>
        <p:blipFill rotWithShape="1">
          <a:blip r:embed="rId3"/>
          <a:srcRect l="60000" t="30382" r="11213" b="22339"/>
          <a:stretch/>
        </p:blipFill>
        <p:spPr>
          <a:xfrm>
            <a:off x="7422776" y="1949823"/>
            <a:ext cx="3509682" cy="3240741"/>
          </a:xfrm>
          <a:prstGeom prst="rect">
            <a:avLst/>
          </a:prstGeom>
        </p:spPr>
      </p:pic>
    </p:spTree>
    <p:extLst>
      <p:ext uri="{BB962C8B-B14F-4D97-AF65-F5344CB8AC3E}">
        <p14:creationId xmlns:p14="http://schemas.microsoft.com/office/powerpoint/2010/main" val="1443284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
        <p:nvSpPr>
          <p:cNvPr id="2" name="ZoneTexte 1"/>
          <p:cNvSpPr txBox="1"/>
          <p:nvPr/>
        </p:nvSpPr>
        <p:spPr>
          <a:xfrm>
            <a:off x="591670" y="1129553"/>
            <a:ext cx="10838329" cy="1938992"/>
          </a:xfrm>
          <a:prstGeom prst="rect">
            <a:avLst/>
          </a:prstGeom>
          <a:noFill/>
        </p:spPr>
        <p:txBody>
          <a:bodyPr wrap="square" rtlCol="0">
            <a:spAutoFit/>
          </a:bodyPr>
          <a:lstStyle/>
          <a:p>
            <a:r>
              <a:rPr lang="fr-FR" sz="2400" dirty="0"/>
              <a:t>2- </a:t>
            </a:r>
            <a:r>
              <a:rPr lang="fr-FR" sz="2400" b="1" dirty="0"/>
              <a:t>Les filtres passe-haut : </a:t>
            </a:r>
            <a:endParaRPr lang="fr-FR" sz="2400" dirty="0"/>
          </a:p>
          <a:p>
            <a:pPr marL="342900" indent="-342900">
              <a:buFont typeface="Arial" panose="020B0604020202020204" pitchFamily="34" charset="0"/>
              <a:buChar char="•"/>
            </a:pPr>
            <a:r>
              <a:rPr lang="fr-FR" sz="2400" dirty="0"/>
              <a:t>Les filtres détecteurs de contours ou passe-haut à l'inverse des passe-bas, atténuent les composantes de basse fréquence de l'image et permettent notamment d'accentuer les détails et le contraste</a:t>
            </a:r>
          </a:p>
          <a:p>
            <a:pPr marL="342900" indent="-342900">
              <a:buFont typeface="Arial" panose="020B0604020202020204" pitchFamily="34" charset="0"/>
              <a:buChar char="•"/>
            </a:pPr>
            <a:r>
              <a:rPr lang="fr-FR" sz="2400" dirty="0"/>
              <a:t>Ces filtres seront détailler dans la partie de détection de contours. </a:t>
            </a:r>
          </a:p>
        </p:txBody>
      </p:sp>
      <p:pic>
        <p:nvPicPr>
          <p:cNvPr id="5" name="Image 4"/>
          <p:cNvPicPr>
            <a:picLocks noChangeAspect="1"/>
          </p:cNvPicPr>
          <p:nvPr/>
        </p:nvPicPr>
        <p:blipFill>
          <a:blip r:embed="rId2"/>
          <a:stretch>
            <a:fillRect/>
          </a:stretch>
        </p:blipFill>
        <p:spPr>
          <a:xfrm>
            <a:off x="2087584" y="3364379"/>
            <a:ext cx="8005505" cy="2458197"/>
          </a:xfrm>
          <a:prstGeom prst="rect">
            <a:avLst/>
          </a:prstGeom>
        </p:spPr>
      </p:pic>
    </p:spTree>
    <p:extLst>
      <p:ext uri="{BB962C8B-B14F-4D97-AF65-F5344CB8AC3E}">
        <p14:creationId xmlns:p14="http://schemas.microsoft.com/office/powerpoint/2010/main" val="206126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71" y="1003767"/>
            <a:ext cx="4772809" cy="2680728"/>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724" y="3155296"/>
            <a:ext cx="4748869" cy="2667281"/>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3312485074"/>
              </p:ext>
            </p:extLst>
          </p:nvPr>
        </p:nvGraphicFramePr>
        <p:xfrm>
          <a:off x="6938683" y="1246851"/>
          <a:ext cx="1290918" cy="1097280"/>
        </p:xfrm>
        <a:graphic>
          <a:graphicData uri="http://schemas.openxmlformats.org/drawingml/2006/table">
            <a:tbl>
              <a:tblPr firstRow="1" bandRow="1">
                <a:tableStyleId>{00A15C55-8517-42AA-B614-E9B94910E393}</a:tableStyleId>
              </a:tblPr>
              <a:tblGrid>
                <a:gridCol w="430306">
                  <a:extLst>
                    <a:ext uri="{9D8B030D-6E8A-4147-A177-3AD203B41FA5}">
                      <a16:colId xmlns:a16="http://schemas.microsoft.com/office/drawing/2014/main" val="20000"/>
                    </a:ext>
                  </a:extLst>
                </a:gridCol>
                <a:gridCol w="430306">
                  <a:extLst>
                    <a:ext uri="{9D8B030D-6E8A-4147-A177-3AD203B41FA5}">
                      <a16:colId xmlns:a16="http://schemas.microsoft.com/office/drawing/2014/main" val="20001"/>
                    </a:ext>
                  </a:extLst>
                </a:gridCol>
                <a:gridCol w="430306">
                  <a:extLst>
                    <a:ext uri="{9D8B030D-6E8A-4147-A177-3AD203B41FA5}">
                      <a16:colId xmlns:a16="http://schemas.microsoft.com/office/drawing/2014/main" val="20002"/>
                    </a:ext>
                  </a:extLst>
                </a:gridCol>
              </a:tblGrid>
              <a:tr h="346383">
                <a:tc>
                  <a:txBody>
                    <a:bodyPr/>
                    <a:lstStyle/>
                    <a:p>
                      <a:r>
                        <a:rPr lang="fr-FR" dirty="0"/>
                        <a:t>0</a:t>
                      </a:r>
                    </a:p>
                  </a:txBody>
                  <a:tcPr/>
                </a:tc>
                <a:tc>
                  <a:txBody>
                    <a:bodyPr/>
                    <a:lstStyle/>
                    <a:p>
                      <a:r>
                        <a:rPr lang="fr-FR" dirty="0"/>
                        <a:t>-1</a:t>
                      </a:r>
                    </a:p>
                  </a:txBody>
                  <a:tcPr/>
                </a:tc>
                <a:tc>
                  <a:txBody>
                    <a:bodyPr/>
                    <a:lstStyle/>
                    <a:p>
                      <a:r>
                        <a:rPr lang="fr-FR" dirty="0"/>
                        <a:t>0</a:t>
                      </a:r>
                    </a:p>
                  </a:txBody>
                  <a:tcPr/>
                </a:tc>
                <a:extLst>
                  <a:ext uri="{0D108BD9-81ED-4DB2-BD59-A6C34878D82A}">
                    <a16:rowId xmlns:a16="http://schemas.microsoft.com/office/drawing/2014/main" val="10000"/>
                  </a:ext>
                </a:extLst>
              </a:tr>
              <a:tr h="346383">
                <a:tc>
                  <a:txBody>
                    <a:bodyPr/>
                    <a:lstStyle/>
                    <a:p>
                      <a:r>
                        <a:rPr lang="fr-FR" dirty="0"/>
                        <a:t>-1</a:t>
                      </a:r>
                    </a:p>
                  </a:txBody>
                  <a:tcPr/>
                </a:tc>
                <a:tc>
                  <a:txBody>
                    <a:bodyPr/>
                    <a:lstStyle/>
                    <a:p>
                      <a:r>
                        <a:rPr lang="fr-FR" dirty="0"/>
                        <a:t>5</a:t>
                      </a:r>
                    </a:p>
                  </a:txBody>
                  <a:tcPr/>
                </a:tc>
                <a:tc>
                  <a:txBody>
                    <a:bodyPr/>
                    <a:lstStyle/>
                    <a:p>
                      <a:r>
                        <a:rPr lang="fr-FR" dirty="0"/>
                        <a:t>-1</a:t>
                      </a:r>
                    </a:p>
                  </a:txBody>
                  <a:tcPr/>
                </a:tc>
                <a:extLst>
                  <a:ext uri="{0D108BD9-81ED-4DB2-BD59-A6C34878D82A}">
                    <a16:rowId xmlns:a16="http://schemas.microsoft.com/office/drawing/2014/main" val="10001"/>
                  </a:ext>
                </a:extLst>
              </a:tr>
              <a:tr h="346383">
                <a:tc>
                  <a:txBody>
                    <a:bodyPr/>
                    <a:lstStyle/>
                    <a:p>
                      <a:r>
                        <a:rPr lang="fr-FR" dirty="0"/>
                        <a:t>0</a:t>
                      </a:r>
                    </a:p>
                  </a:txBody>
                  <a:tcPr/>
                </a:tc>
                <a:tc>
                  <a:txBody>
                    <a:bodyPr/>
                    <a:lstStyle/>
                    <a:p>
                      <a:r>
                        <a:rPr lang="fr-FR" dirty="0"/>
                        <a:t>-1</a:t>
                      </a:r>
                    </a:p>
                  </a:txBody>
                  <a:tcPr/>
                </a:tc>
                <a:tc>
                  <a:txBody>
                    <a:bodyPr/>
                    <a:lstStyle/>
                    <a:p>
                      <a:r>
                        <a:rPr lang="fr-FR" dirty="0"/>
                        <a:t>0</a:t>
                      </a:r>
                    </a:p>
                  </a:txBody>
                  <a:tcPr/>
                </a:tc>
                <a:extLst>
                  <a:ext uri="{0D108BD9-81ED-4DB2-BD59-A6C34878D82A}">
                    <a16:rowId xmlns:a16="http://schemas.microsoft.com/office/drawing/2014/main" val="10002"/>
                  </a:ext>
                </a:extLst>
              </a:tr>
            </a:tbl>
          </a:graphicData>
        </a:graphic>
      </p:graphicFrame>
      <p:sp>
        <p:nvSpPr>
          <p:cNvPr id="6"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Linéaire</a:t>
            </a:r>
          </a:p>
        </p:txBody>
      </p:sp>
    </p:spTree>
    <p:extLst>
      <p:ext uri="{BB962C8B-B14F-4D97-AF65-F5344CB8AC3E}">
        <p14:creationId xmlns:p14="http://schemas.microsoft.com/office/powerpoint/2010/main" val="525844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Non Linéaire</a:t>
            </a:r>
          </a:p>
        </p:txBody>
      </p:sp>
      <p:sp>
        <p:nvSpPr>
          <p:cNvPr id="3" name="ZoneTexte 2"/>
          <p:cNvSpPr txBox="1"/>
          <p:nvPr/>
        </p:nvSpPr>
        <p:spPr>
          <a:xfrm>
            <a:off x="195570" y="1411941"/>
            <a:ext cx="10669653" cy="1077218"/>
          </a:xfrm>
          <a:prstGeom prst="rect">
            <a:avLst/>
          </a:prstGeom>
          <a:noFill/>
        </p:spPr>
        <p:txBody>
          <a:bodyPr wrap="square" rtlCol="0">
            <a:spAutoFit/>
          </a:bodyPr>
          <a:lstStyle/>
          <a:p>
            <a:r>
              <a:rPr lang="fr-FR" sz="2800" b="1" dirty="0">
                <a:solidFill>
                  <a:schemeClr val="accent1">
                    <a:lumMod val="75000"/>
                  </a:schemeClr>
                </a:solidFill>
                <a:latin typeface="LiberationSans"/>
              </a:rPr>
              <a:t>A- Filtre Médian</a:t>
            </a:r>
          </a:p>
          <a:p>
            <a:r>
              <a:rPr lang="fr-FR" dirty="0"/>
              <a:t>Le niveau de gris du pixel central est remplacé par la valeur médiane de tous les pixels de la fenêtre centrée sur le pixel. </a:t>
            </a:r>
          </a:p>
        </p:txBody>
      </p:sp>
      <p:pic>
        <p:nvPicPr>
          <p:cNvPr id="4" name="Image 3"/>
          <p:cNvPicPr>
            <a:picLocks noChangeAspect="1"/>
          </p:cNvPicPr>
          <p:nvPr/>
        </p:nvPicPr>
        <p:blipFill>
          <a:blip r:embed="rId2"/>
          <a:stretch>
            <a:fillRect/>
          </a:stretch>
        </p:blipFill>
        <p:spPr>
          <a:xfrm>
            <a:off x="3678838" y="2489159"/>
            <a:ext cx="7831845" cy="2393264"/>
          </a:xfrm>
          <a:prstGeom prst="rect">
            <a:avLst/>
          </a:prstGeom>
        </p:spPr>
      </p:pic>
      <p:sp>
        <p:nvSpPr>
          <p:cNvPr id="5" name="Rectangle 4"/>
          <p:cNvSpPr/>
          <p:nvPr/>
        </p:nvSpPr>
        <p:spPr>
          <a:xfrm>
            <a:off x="630838" y="4909101"/>
            <a:ext cx="6096000" cy="1200329"/>
          </a:xfrm>
          <a:prstGeom prst="rect">
            <a:avLst/>
          </a:prstGeom>
        </p:spPr>
        <p:txBody>
          <a:bodyPr>
            <a:spAutoFit/>
          </a:bodyPr>
          <a:lstStyle/>
          <a:p>
            <a:r>
              <a:rPr lang="fr-FR" b="1" dirty="0">
                <a:solidFill>
                  <a:srgbClr val="000000"/>
                </a:solidFill>
                <a:latin typeface="Times New Roman" panose="02020603050405020304" pitchFamily="18" charset="0"/>
              </a:rPr>
              <a:t>Avantages: </a:t>
            </a:r>
            <a:endParaRPr lang="fr-FR" dirty="0">
              <a:solidFill>
                <a:srgbClr val="000000"/>
              </a:solidFill>
              <a:latin typeface="Times New Roman" panose="02020603050405020304" pitchFamily="18" charset="0"/>
            </a:endParaRPr>
          </a:p>
          <a:p>
            <a:r>
              <a:rPr lang="fr-FR" dirty="0">
                <a:solidFill>
                  <a:srgbClr val="000000"/>
                </a:solidFill>
                <a:latin typeface="Times New Roman" panose="02020603050405020304" pitchFamily="18" charset="0"/>
              </a:rPr>
              <a:t>-il préserve les contours pour les petites tailles du filtre </a:t>
            </a:r>
          </a:p>
          <a:p>
            <a:r>
              <a:rPr lang="fr-FR" dirty="0">
                <a:solidFill>
                  <a:srgbClr val="000000"/>
                </a:solidFill>
                <a:latin typeface="Times New Roman" panose="02020603050405020304" pitchFamily="18" charset="0"/>
              </a:rPr>
              <a:t> il est efficace dans le cas du bruit impulsionnel (type poivre et sel). </a:t>
            </a:r>
            <a:endParaRPr lang="fr-FR" dirty="0"/>
          </a:p>
        </p:txBody>
      </p:sp>
    </p:spTree>
    <p:extLst>
      <p:ext uri="{BB962C8B-B14F-4D97-AF65-F5344CB8AC3E}">
        <p14:creationId xmlns:p14="http://schemas.microsoft.com/office/powerpoint/2010/main" val="2720092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39816" t="20377" r="18162" b="16258"/>
          <a:stretch/>
        </p:blipFill>
        <p:spPr>
          <a:xfrm>
            <a:off x="1479176" y="1653989"/>
            <a:ext cx="5123330" cy="4343400"/>
          </a:xfrm>
          <a:prstGeom prst="rect">
            <a:avLst/>
          </a:prstGeom>
        </p:spPr>
      </p:pic>
      <p:sp>
        <p:nvSpPr>
          <p:cNvPr id="3" name="Titre 1"/>
          <p:cNvSpPr txBox="1">
            <a:spLocks/>
          </p:cNvSpPr>
          <p:nvPr/>
        </p:nvSpPr>
        <p:spPr>
          <a:xfrm>
            <a:off x="-1" y="1"/>
            <a:ext cx="9400675"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10- Filtrage des images : </a:t>
            </a:r>
            <a:r>
              <a:rPr lang="fr-FR" sz="3600" b="1" dirty="0">
                <a:solidFill>
                  <a:srgbClr val="FFFF00"/>
                </a:solidFill>
              </a:rPr>
              <a:t>Filtrage Non Linéaire</a:t>
            </a:r>
          </a:p>
        </p:txBody>
      </p:sp>
    </p:spTree>
    <p:extLst>
      <p:ext uri="{BB962C8B-B14F-4D97-AF65-F5344CB8AC3E}">
        <p14:creationId xmlns:p14="http://schemas.microsoft.com/office/powerpoint/2010/main" val="314746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
            <a:ext cx="6091518"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fr-FR" sz="4000" b="1" dirty="0"/>
              <a:t>2- Histogramme d’une image</a:t>
            </a:r>
          </a:p>
        </p:txBody>
      </p:sp>
      <p:sp>
        <p:nvSpPr>
          <p:cNvPr id="3" name="Espace réservé du contenu 2"/>
          <p:cNvSpPr>
            <a:spLocks noGrp="1"/>
          </p:cNvSpPr>
          <p:nvPr>
            <p:ph idx="1"/>
          </p:nvPr>
        </p:nvSpPr>
        <p:spPr>
          <a:xfrm>
            <a:off x="56147" y="1238200"/>
            <a:ext cx="10515600" cy="2660031"/>
          </a:xfrm>
        </p:spPr>
        <p:txBody>
          <a:bodyPr>
            <a:normAutofit/>
          </a:bodyPr>
          <a:lstStyle/>
          <a:p>
            <a:r>
              <a:rPr lang="fr-FR" dirty="0"/>
              <a:t>Un </a:t>
            </a:r>
            <a:r>
              <a:rPr lang="fr-FR" b="1" dirty="0"/>
              <a:t>histogramme</a:t>
            </a:r>
            <a:r>
              <a:rPr lang="fr-FR" dirty="0"/>
              <a:t> est la représentation graphique de la répartition statistique de la luminosité des pixels dans l’image numérique.</a:t>
            </a:r>
          </a:p>
          <a:p>
            <a:r>
              <a:rPr lang="fr-FR" b="1" dirty="0"/>
              <a:t>  </a:t>
            </a:r>
            <a:r>
              <a:rPr lang="fr-FR" dirty="0"/>
              <a:t>En abscisse, les valeurs proches de 0 indiquent des pixels sombres et celles se rapprochant de 255 les pixels les plus clairs  </a:t>
            </a:r>
          </a:p>
          <a:p>
            <a:r>
              <a:rPr lang="fr-FR" dirty="0"/>
              <a:t>En ordonné on trouve le nombre de pixels pour chaque valeur d’intensité lumineuse</a:t>
            </a:r>
          </a:p>
          <a:p>
            <a:pPr marL="0" indent="0">
              <a:buNone/>
            </a:pPr>
            <a:endParaRPr lang="fr-FR" dirty="0"/>
          </a:p>
        </p:txBody>
      </p:sp>
      <p:pic>
        <p:nvPicPr>
          <p:cNvPr id="7" name="Image 6"/>
          <p:cNvPicPr>
            <a:picLocks noChangeAspect="1"/>
          </p:cNvPicPr>
          <p:nvPr/>
        </p:nvPicPr>
        <p:blipFill rotWithShape="1">
          <a:blip r:embed="rId2"/>
          <a:srcRect l="25587" t="58043" r="30515" b="8411"/>
          <a:stretch/>
        </p:blipFill>
        <p:spPr>
          <a:xfrm>
            <a:off x="4229690" y="4034606"/>
            <a:ext cx="6342057" cy="2724854"/>
          </a:xfrm>
          <a:prstGeom prst="rect">
            <a:avLst/>
          </a:prstGeom>
        </p:spPr>
      </p:pic>
      <p:sp>
        <p:nvSpPr>
          <p:cNvPr id="10" name="Titre 1"/>
          <p:cNvSpPr txBox="1">
            <a:spLocks/>
          </p:cNvSpPr>
          <p:nvPr/>
        </p:nvSpPr>
        <p:spPr>
          <a:xfrm>
            <a:off x="8911389" y="1"/>
            <a:ext cx="3320716"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 2.1-Définition</a:t>
            </a:r>
          </a:p>
        </p:txBody>
      </p:sp>
    </p:spTree>
    <p:extLst>
      <p:ext uri="{BB962C8B-B14F-4D97-AF65-F5344CB8AC3E}">
        <p14:creationId xmlns:p14="http://schemas.microsoft.com/office/powerpoint/2010/main" val="768792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res00"/>
          <p:cNvPicPr>
            <a:picLocks noChangeAspect="1" noChangeArrowheads="1"/>
          </p:cNvPicPr>
          <p:nvPr/>
        </p:nvPicPr>
        <p:blipFill>
          <a:blip r:embed="rId3"/>
          <a:srcRect/>
          <a:stretch>
            <a:fillRect/>
          </a:stretch>
        </p:blipFill>
        <p:spPr bwMode="auto">
          <a:xfrm>
            <a:off x="6884989" y="2805114"/>
            <a:ext cx="3252787" cy="3252787"/>
          </a:xfrm>
          <a:prstGeom prst="rect">
            <a:avLst/>
          </a:prstGeom>
          <a:noFill/>
        </p:spPr>
      </p:pic>
      <p:grpSp>
        <p:nvGrpSpPr>
          <p:cNvPr id="2" name="Group 8"/>
          <p:cNvGrpSpPr>
            <a:grpSpLocks/>
          </p:cNvGrpSpPr>
          <p:nvPr/>
        </p:nvGrpSpPr>
        <p:grpSpPr bwMode="auto">
          <a:xfrm>
            <a:off x="8045450" y="1057275"/>
            <a:ext cx="1633538" cy="1244600"/>
            <a:chOff x="4108" y="626"/>
            <a:chExt cx="1029" cy="784"/>
          </a:xfrm>
        </p:grpSpPr>
        <p:grpSp>
          <p:nvGrpSpPr>
            <p:cNvPr id="3" name="Group 9"/>
            <p:cNvGrpSpPr>
              <a:grpSpLocks/>
            </p:cNvGrpSpPr>
            <p:nvPr/>
          </p:nvGrpSpPr>
          <p:grpSpPr bwMode="auto">
            <a:xfrm>
              <a:off x="4382" y="626"/>
              <a:ext cx="755" cy="784"/>
              <a:chOff x="4358" y="514"/>
              <a:chExt cx="755" cy="784"/>
            </a:xfrm>
          </p:grpSpPr>
          <p:grpSp>
            <p:nvGrpSpPr>
              <p:cNvPr id="4" name="Group 10"/>
              <p:cNvGrpSpPr>
                <a:grpSpLocks/>
              </p:cNvGrpSpPr>
              <p:nvPr/>
            </p:nvGrpSpPr>
            <p:grpSpPr bwMode="auto">
              <a:xfrm>
                <a:off x="4358" y="514"/>
                <a:ext cx="195" cy="192"/>
                <a:chOff x="4356" y="514"/>
                <a:chExt cx="195" cy="192"/>
              </a:xfrm>
            </p:grpSpPr>
            <p:sp>
              <p:nvSpPr>
                <p:cNvPr id="15371" name="Rectangle 11"/>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72" name="Text Box 12"/>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5" name="Group 13"/>
              <p:cNvGrpSpPr>
                <a:grpSpLocks/>
              </p:cNvGrpSpPr>
              <p:nvPr/>
            </p:nvGrpSpPr>
            <p:grpSpPr bwMode="auto">
              <a:xfrm>
                <a:off x="4358" y="662"/>
                <a:ext cx="195" cy="192"/>
                <a:chOff x="4356" y="514"/>
                <a:chExt cx="195" cy="192"/>
              </a:xfrm>
            </p:grpSpPr>
            <p:sp>
              <p:nvSpPr>
                <p:cNvPr id="15374" name="Rectangle 14"/>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75" name="Text Box 15"/>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6" name="Group 16"/>
              <p:cNvGrpSpPr>
                <a:grpSpLocks/>
              </p:cNvGrpSpPr>
              <p:nvPr/>
            </p:nvGrpSpPr>
            <p:grpSpPr bwMode="auto">
              <a:xfrm>
                <a:off x="4498" y="514"/>
                <a:ext cx="195" cy="192"/>
                <a:chOff x="4356" y="514"/>
                <a:chExt cx="195" cy="192"/>
              </a:xfrm>
            </p:grpSpPr>
            <p:sp>
              <p:nvSpPr>
                <p:cNvPr id="15377" name="Rectangle 17"/>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78" name="Text Box 18"/>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7" name="Group 19"/>
              <p:cNvGrpSpPr>
                <a:grpSpLocks/>
              </p:cNvGrpSpPr>
              <p:nvPr/>
            </p:nvGrpSpPr>
            <p:grpSpPr bwMode="auto">
              <a:xfrm>
                <a:off x="4498" y="662"/>
                <a:ext cx="195" cy="192"/>
                <a:chOff x="4356" y="514"/>
                <a:chExt cx="195" cy="192"/>
              </a:xfrm>
            </p:grpSpPr>
            <p:sp>
              <p:nvSpPr>
                <p:cNvPr id="15380" name="Rectangle 20"/>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81" name="Text Box 21"/>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8" name="Group 22"/>
              <p:cNvGrpSpPr>
                <a:grpSpLocks/>
              </p:cNvGrpSpPr>
              <p:nvPr/>
            </p:nvGrpSpPr>
            <p:grpSpPr bwMode="auto">
              <a:xfrm>
                <a:off x="4638" y="514"/>
                <a:ext cx="195" cy="192"/>
                <a:chOff x="4356" y="514"/>
                <a:chExt cx="195" cy="192"/>
              </a:xfrm>
            </p:grpSpPr>
            <p:sp>
              <p:nvSpPr>
                <p:cNvPr id="15383" name="Rectangle 23"/>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84" name="Text Box 24"/>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9" name="Group 25"/>
              <p:cNvGrpSpPr>
                <a:grpSpLocks/>
              </p:cNvGrpSpPr>
              <p:nvPr/>
            </p:nvGrpSpPr>
            <p:grpSpPr bwMode="auto">
              <a:xfrm>
                <a:off x="4638" y="662"/>
                <a:ext cx="195" cy="192"/>
                <a:chOff x="4356" y="514"/>
                <a:chExt cx="195" cy="192"/>
              </a:xfrm>
            </p:grpSpPr>
            <p:sp>
              <p:nvSpPr>
                <p:cNvPr id="15386" name="Rectangle 26"/>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87" name="Text Box 27"/>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0" name="Group 28"/>
              <p:cNvGrpSpPr>
                <a:grpSpLocks/>
              </p:cNvGrpSpPr>
              <p:nvPr/>
            </p:nvGrpSpPr>
            <p:grpSpPr bwMode="auto">
              <a:xfrm>
                <a:off x="4358" y="810"/>
                <a:ext cx="195" cy="192"/>
                <a:chOff x="4356" y="514"/>
                <a:chExt cx="195" cy="192"/>
              </a:xfrm>
            </p:grpSpPr>
            <p:sp>
              <p:nvSpPr>
                <p:cNvPr id="15389" name="Rectangle 29"/>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90" name="Text Box 30"/>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1" name="Group 31"/>
              <p:cNvGrpSpPr>
                <a:grpSpLocks/>
              </p:cNvGrpSpPr>
              <p:nvPr/>
            </p:nvGrpSpPr>
            <p:grpSpPr bwMode="auto">
              <a:xfrm>
                <a:off x="4498" y="810"/>
                <a:ext cx="195" cy="192"/>
                <a:chOff x="4356" y="514"/>
                <a:chExt cx="195" cy="192"/>
              </a:xfrm>
            </p:grpSpPr>
            <p:sp>
              <p:nvSpPr>
                <p:cNvPr id="15392" name="Rectangle 32"/>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93" name="Text Box 33"/>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2" name="Group 34"/>
              <p:cNvGrpSpPr>
                <a:grpSpLocks/>
              </p:cNvGrpSpPr>
              <p:nvPr/>
            </p:nvGrpSpPr>
            <p:grpSpPr bwMode="auto">
              <a:xfrm>
                <a:off x="4638" y="810"/>
                <a:ext cx="195" cy="192"/>
                <a:chOff x="4356" y="514"/>
                <a:chExt cx="195" cy="192"/>
              </a:xfrm>
            </p:grpSpPr>
            <p:sp>
              <p:nvSpPr>
                <p:cNvPr id="15395" name="Rectangle 35"/>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96" name="Text Box 36"/>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3" name="Group 37"/>
              <p:cNvGrpSpPr>
                <a:grpSpLocks/>
              </p:cNvGrpSpPr>
              <p:nvPr/>
            </p:nvGrpSpPr>
            <p:grpSpPr bwMode="auto">
              <a:xfrm>
                <a:off x="4778" y="514"/>
                <a:ext cx="195" cy="192"/>
                <a:chOff x="4356" y="514"/>
                <a:chExt cx="195" cy="192"/>
              </a:xfrm>
            </p:grpSpPr>
            <p:sp>
              <p:nvSpPr>
                <p:cNvPr id="15398" name="Rectangle 38"/>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399" name="Text Box 39"/>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4" name="Group 40"/>
              <p:cNvGrpSpPr>
                <a:grpSpLocks/>
              </p:cNvGrpSpPr>
              <p:nvPr/>
            </p:nvGrpSpPr>
            <p:grpSpPr bwMode="auto">
              <a:xfrm>
                <a:off x="4778" y="662"/>
                <a:ext cx="195" cy="192"/>
                <a:chOff x="4356" y="514"/>
                <a:chExt cx="195" cy="192"/>
              </a:xfrm>
            </p:grpSpPr>
            <p:sp>
              <p:nvSpPr>
                <p:cNvPr id="15401" name="Rectangle 41"/>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02" name="Text Box 42"/>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5" name="Group 43"/>
              <p:cNvGrpSpPr>
                <a:grpSpLocks/>
              </p:cNvGrpSpPr>
              <p:nvPr/>
            </p:nvGrpSpPr>
            <p:grpSpPr bwMode="auto">
              <a:xfrm>
                <a:off x="4918" y="514"/>
                <a:ext cx="195" cy="192"/>
                <a:chOff x="4356" y="514"/>
                <a:chExt cx="195" cy="192"/>
              </a:xfrm>
            </p:grpSpPr>
            <p:sp>
              <p:nvSpPr>
                <p:cNvPr id="15404" name="Rectangle 44"/>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05" name="Text Box 45"/>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6" name="Group 46"/>
              <p:cNvGrpSpPr>
                <a:grpSpLocks/>
              </p:cNvGrpSpPr>
              <p:nvPr/>
            </p:nvGrpSpPr>
            <p:grpSpPr bwMode="auto">
              <a:xfrm>
                <a:off x="4918" y="662"/>
                <a:ext cx="195" cy="192"/>
                <a:chOff x="4356" y="514"/>
                <a:chExt cx="195" cy="192"/>
              </a:xfrm>
            </p:grpSpPr>
            <p:sp>
              <p:nvSpPr>
                <p:cNvPr id="15407" name="Rectangle 47"/>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08" name="Text Box 48"/>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7" name="Group 49"/>
              <p:cNvGrpSpPr>
                <a:grpSpLocks/>
              </p:cNvGrpSpPr>
              <p:nvPr/>
            </p:nvGrpSpPr>
            <p:grpSpPr bwMode="auto">
              <a:xfrm>
                <a:off x="4778" y="810"/>
                <a:ext cx="195" cy="192"/>
                <a:chOff x="4356" y="514"/>
                <a:chExt cx="195" cy="192"/>
              </a:xfrm>
            </p:grpSpPr>
            <p:sp>
              <p:nvSpPr>
                <p:cNvPr id="15410" name="Rectangle 50"/>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11" name="Text Box 51"/>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8" name="Group 52"/>
              <p:cNvGrpSpPr>
                <a:grpSpLocks/>
              </p:cNvGrpSpPr>
              <p:nvPr/>
            </p:nvGrpSpPr>
            <p:grpSpPr bwMode="auto">
              <a:xfrm>
                <a:off x="4918" y="810"/>
                <a:ext cx="195" cy="192"/>
                <a:chOff x="4356" y="514"/>
                <a:chExt cx="195" cy="192"/>
              </a:xfrm>
            </p:grpSpPr>
            <p:sp>
              <p:nvSpPr>
                <p:cNvPr id="15413" name="Rectangle 53"/>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14" name="Text Box 54"/>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19" name="Group 55"/>
              <p:cNvGrpSpPr>
                <a:grpSpLocks/>
              </p:cNvGrpSpPr>
              <p:nvPr/>
            </p:nvGrpSpPr>
            <p:grpSpPr bwMode="auto">
              <a:xfrm>
                <a:off x="4358" y="958"/>
                <a:ext cx="195" cy="192"/>
                <a:chOff x="4356" y="514"/>
                <a:chExt cx="195" cy="192"/>
              </a:xfrm>
            </p:grpSpPr>
            <p:sp>
              <p:nvSpPr>
                <p:cNvPr id="15416" name="Rectangle 56"/>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17" name="Text Box 57"/>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0" name="Group 58"/>
              <p:cNvGrpSpPr>
                <a:grpSpLocks/>
              </p:cNvGrpSpPr>
              <p:nvPr/>
            </p:nvGrpSpPr>
            <p:grpSpPr bwMode="auto">
              <a:xfrm>
                <a:off x="4498" y="958"/>
                <a:ext cx="195" cy="192"/>
                <a:chOff x="4356" y="514"/>
                <a:chExt cx="195" cy="192"/>
              </a:xfrm>
            </p:grpSpPr>
            <p:sp>
              <p:nvSpPr>
                <p:cNvPr id="15419" name="Rectangle 59"/>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20" name="Text Box 60"/>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1" name="Group 61"/>
              <p:cNvGrpSpPr>
                <a:grpSpLocks/>
              </p:cNvGrpSpPr>
              <p:nvPr/>
            </p:nvGrpSpPr>
            <p:grpSpPr bwMode="auto">
              <a:xfrm>
                <a:off x="4638" y="958"/>
                <a:ext cx="195" cy="192"/>
                <a:chOff x="4356" y="514"/>
                <a:chExt cx="195" cy="192"/>
              </a:xfrm>
            </p:grpSpPr>
            <p:sp>
              <p:nvSpPr>
                <p:cNvPr id="15422" name="Rectangle 62"/>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23" name="Text Box 63"/>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2" name="Group 64"/>
              <p:cNvGrpSpPr>
                <a:grpSpLocks/>
              </p:cNvGrpSpPr>
              <p:nvPr/>
            </p:nvGrpSpPr>
            <p:grpSpPr bwMode="auto">
              <a:xfrm>
                <a:off x="4778" y="958"/>
                <a:ext cx="195" cy="192"/>
                <a:chOff x="4356" y="514"/>
                <a:chExt cx="195" cy="192"/>
              </a:xfrm>
            </p:grpSpPr>
            <p:sp>
              <p:nvSpPr>
                <p:cNvPr id="15425" name="Rectangle 65"/>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26" name="Text Box 66"/>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3" name="Group 67"/>
              <p:cNvGrpSpPr>
                <a:grpSpLocks/>
              </p:cNvGrpSpPr>
              <p:nvPr/>
            </p:nvGrpSpPr>
            <p:grpSpPr bwMode="auto">
              <a:xfrm>
                <a:off x="4918" y="958"/>
                <a:ext cx="195" cy="192"/>
                <a:chOff x="4356" y="514"/>
                <a:chExt cx="195" cy="192"/>
              </a:xfrm>
            </p:grpSpPr>
            <p:sp>
              <p:nvSpPr>
                <p:cNvPr id="15428" name="Rectangle 68"/>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29" name="Text Box 69"/>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4" name="Group 70"/>
              <p:cNvGrpSpPr>
                <a:grpSpLocks/>
              </p:cNvGrpSpPr>
              <p:nvPr/>
            </p:nvGrpSpPr>
            <p:grpSpPr bwMode="auto">
              <a:xfrm>
                <a:off x="4358" y="1106"/>
                <a:ext cx="195" cy="192"/>
                <a:chOff x="4356" y="514"/>
                <a:chExt cx="195" cy="192"/>
              </a:xfrm>
            </p:grpSpPr>
            <p:sp>
              <p:nvSpPr>
                <p:cNvPr id="15431" name="Rectangle 71"/>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32" name="Text Box 72"/>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5" name="Group 73"/>
              <p:cNvGrpSpPr>
                <a:grpSpLocks/>
              </p:cNvGrpSpPr>
              <p:nvPr/>
            </p:nvGrpSpPr>
            <p:grpSpPr bwMode="auto">
              <a:xfrm>
                <a:off x="4498" y="1106"/>
                <a:ext cx="195" cy="192"/>
                <a:chOff x="4356" y="514"/>
                <a:chExt cx="195" cy="192"/>
              </a:xfrm>
            </p:grpSpPr>
            <p:sp>
              <p:nvSpPr>
                <p:cNvPr id="15434" name="Rectangle 74"/>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35" name="Text Box 75"/>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6" name="Group 76"/>
              <p:cNvGrpSpPr>
                <a:grpSpLocks/>
              </p:cNvGrpSpPr>
              <p:nvPr/>
            </p:nvGrpSpPr>
            <p:grpSpPr bwMode="auto">
              <a:xfrm>
                <a:off x="4638" y="1106"/>
                <a:ext cx="195" cy="192"/>
                <a:chOff x="4356" y="514"/>
                <a:chExt cx="195" cy="192"/>
              </a:xfrm>
            </p:grpSpPr>
            <p:sp>
              <p:nvSpPr>
                <p:cNvPr id="15437" name="Rectangle 77"/>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38" name="Text Box 78"/>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7" name="Group 79"/>
              <p:cNvGrpSpPr>
                <a:grpSpLocks/>
              </p:cNvGrpSpPr>
              <p:nvPr/>
            </p:nvGrpSpPr>
            <p:grpSpPr bwMode="auto">
              <a:xfrm>
                <a:off x="4778" y="1106"/>
                <a:ext cx="195" cy="192"/>
                <a:chOff x="4356" y="514"/>
                <a:chExt cx="195" cy="192"/>
              </a:xfrm>
            </p:grpSpPr>
            <p:sp>
              <p:nvSpPr>
                <p:cNvPr id="15440" name="Rectangle 80"/>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41" name="Text Box 81"/>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nvGrpSpPr>
              <p:cNvPr id="28" name="Group 82"/>
              <p:cNvGrpSpPr>
                <a:grpSpLocks/>
              </p:cNvGrpSpPr>
              <p:nvPr/>
            </p:nvGrpSpPr>
            <p:grpSpPr bwMode="auto">
              <a:xfrm>
                <a:off x="4918" y="1106"/>
                <a:ext cx="195" cy="192"/>
                <a:chOff x="4356" y="514"/>
                <a:chExt cx="195" cy="192"/>
              </a:xfrm>
            </p:grpSpPr>
            <p:sp>
              <p:nvSpPr>
                <p:cNvPr id="15443" name="Rectangle 83"/>
                <p:cNvSpPr>
                  <a:spLocks noChangeArrowheads="1"/>
                </p:cNvSpPr>
                <p:nvPr/>
              </p:nvSpPr>
              <p:spPr bwMode="auto">
                <a:xfrm>
                  <a:off x="4363" y="538"/>
                  <a:ext cx="141" cy="148"/>
                </a:xfrm>
                <a:prstGeom prst="rect">
                  <a:avLst/>
                </a:prstGeom>
                <a:noFill/>
                <a:ln w="9525">
                  <a:solidFill>
                    <a:schemeClr val="tx1"/>
                  </a:solidFill>
                  <a:miter lim="800000"/>
                  <a:headEnd/>
                  <a:tailEnd/>
                </a:ln>
                <a:effectLst/>
              </p:spPr>
              <p:txBody>
                <a:bodyPr wrap="none" anchor="ctr"/>
                <a:lstStyle/>
                <a:p>
                  <a:endParaRPr lang="fr-FR"/>
                </a:p>
              </p:txBody>
            </p:sp>
            <p:sp>
              <p:nvSpPr>
                <p:cNvPr id="15444" name="Text Box 84"/>
                <p:cNvSpPr txBox="1">
                  <a:spLocks noChangeArrowheads="1"/>
                </p:cNvSpPr>
                <p:nvPr/>
              </p:nvSpPr>
              <p:spPr bwMode="auto">
                <a:xfrm>
                  <a:off x="4356" y="514"/>
                  <a:ext cx="19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grpSp>
        <p:graphicFrame>
          <p:nvGraphicFramePr>
            <p:cNvPr id="15445" name="Object 85"/>
            <p:cNvGraphicFramePr>
              <a:graphicFrameLocks noChangeAspect="1"/>
            </p:cNvGraphicFramePr>
            <p:nvPr/>
          </p:nvGraphicFramePr>
          <p:xfrm>
            <a:off x="4108" y="848"/>
            <a:ext cx="263" cy="368"/>
          </p:xfrm>
          <a:graphic>
            <a:graphicData uri="http://schemas.openxmlformats.org/presentationml/2006/ole">
              <mc:AlternateContent xmlns:mc="http://schemas.openxmlformats.org/markup-compatibility/2006">
                <mc:Choice xmlns:v="urn:schemas-microsoft-com:vml" Requires="v">
                  <p:oleObj name="Équation" r:id="rId4" imgW="164880" imgH="228600" progId="Equation.3">
                    <p:embed/>
                  </p:oleObj>
                </mc:Choice>
                <mc:Fallback>
                  <p:oleObj name="Équation" r:id="rId4" imgW="1648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 y="848"/>
                          <a:ext cx="263"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446" name="Text Box 86"/>
          <p:cNvSpPr txBox="1">
            <a:spLocks noChangeArrowheads="1"/>
          </p:cNvSpPr>
          <p:nvPr/>
        </p:nvSpPr>
        <p:spPr bwMode="auto">
          <a:xfrm>
            <a:off x="3746500" y="6146801"/>
            <a:ext cx="2413000" cy="366713"/>
          </a:xfrm>
          <a:prstGeom prst="rect">
            <a:avLst/>
          </a:prstGeom>
          <a:noFill/>
          <a:ln w="9525">
            <a:noFill/>
            <a:miter lim="800000"/>
            <a:headEnd/>
            <a:tailEnd/>
          </a:ln>
          <a:effectLst/>
        </p:spPr>
        <p:txBody>
          <a:bodyPr>
            <a:spAutoFit/>
          </a:bodyPr>
          <a:lstStyle/>
          <a:p>
            <a:pPr>
              <a:spcBef>
                <a:spcPct val="50000"/>
              </a:spcBef>
            </a:pPr>
            <a:r>
              <a:rPr lang="fr-FR" altLang="zh-CN">
                <a:ea typeface="宋体" charset="-122"/>
              </a:rPr>
              <a:t>Image originale f(x,y)</a:t>
            </a:r>
          </a:p>
        </p:txBody>
      </p:sp>
      <p:sp>
        <p:nvSpPr>
          <p:cNvPr id="15447" name="Text Box 87"/>
          <p:cNvSpPr txBox="1">
            <a:spLocks noChangeArrowheads="1"/>
          </p:cNvSpPr>
          <p:nvPr/>
        </p:nvSpPr>
        <p:spPr bwMode="auto">
          <a:xfrm>
            <a:off x="7607300" y="6146801"/>
            <a:ext cx="2184400" cy="366713"/>
          </a:xfrm>
          <a:prstGeom prst="rect">
            <a:avLst/>
          </a:prstGeom>
          <a:noFill/>
          <a:ln w="9525">
            <a:noFill/>
            <a:miter lim="800000"/>
            <a:headEnd/>
            <a:tailEnd/>
          </a:ln>
          <a:effectLst/>
        </p:spPr>
        <p:txBody>
          <a:bodyPr>
            <a:spAutoFit/>
          </a:bodyPr>
          <a:lstStyle/>
          <a:p>
            <a:pPr>
              <a:spcBef>
                <a:spcPct val="50000"/>
              </a:spcBef>
            </a:pPr>
            <a:r>
              <a:rPr lang="fr-FR" altLang="zh-CN">
                <a:ea typeface="宋体" charset="-122"/>
              </a:rPr>
              <a:t>Image filtrée g(x,y)</a:t>
            </a:r>
          </a:p>
        </p:txBody>
      </p:sp>
      <p:sp>
        <p:nvSpPr>
          <p:cNvPr id="15448" name="Text Box 88"/>
          <p:cNvSpPr txBox="1">
            <a:spLocks noChangeArrowheads="1"/>
          </p:cNvSpPr>
          <p:nvPr/>
        </p:nvSpPr>
        <p:spPr bwMode="auto">
          <a:xfrm>
            <a:off x="3009900" y="1028700"/>
            <a:ext cx="4610100" cy="641350"/>
          </a:xfrm>
          <a:prstGeom prst="rect">
            <a:avLst/>
          </a:prstGeom>
          <a:noFill/>
          <a:ln w="9525">
            <a:noFill/>
            <a:miter lim="800000"/>
            <a:headEnd/>
            <a:tailEnd/>
          </a:ln>
          <a:effectLst/>
        </p:spPr>
        <p:txBody>
          <a:bodyPr>
            <a:spAutoFit/>
          </a:bodyPr>
          <a:lstStyle/>
          <a:p>
            <a:pPr>
              <a:spcBef>
                <a:spcPct val="50000"/>
              </a:spcBef>
            </a:pPr>
            <a:r>
              <a:rPr lang="fr-FR" altLang="zh-CN" sz="3600" b="1">
                <a:solidFill>
                  <a:srgbClr val="FF3300"/>
                </a:solidFill>
                <a:effectLst>
                  <a:outerShdw blurRad="38100" dist="38100" dir="2700000" algn="tl">
                    <a:srgbClr val="000000"/>
                  </a:outerShdw>
                </a:effectLst>
                <a:latin typeface="Comic Sans MS" pitchFamily="66" charset="0"/>
                <a:ea typeface="宋体" charset="-122"/>
              </a:rPr>
              <a:t>FLOU DE L ’IMAGE</a:t>
            </a:r>
            <a:endParaRPr lang="fr-FR" altLang="zh-CN">
              <a:effectLst>
                <a:outerShdw blurRad="38100" dist="38100" dir="2700000" algn="tl">
                  <a:srgbClr val="FFFFFF"/>
                </a:outerShdw>
              </a:effectLst>
              <a:ea typeface="宋体" charset="-122"/>
            </a:endParaRPr>
          </a:p>
        </p:txBody>
      </p:sp>
      <p:sp>
        <p:nvSpPr>
          <p:cNvPr id="15449" name="Text Box 89"/>
          <p:cNvSpPr txBox="1">
            <a:spLocks noChangeArrowheads="1"/>
          </p:cNvSpPr>
          <p:nvPr/>
        </p:nvSpPr>
        <p:spPr bwMode="auto">
          <a:xfrm>
            <a:off x="3454400" y="1816101"/>
            <a:ext cx="3746500" cy="519113"/>
          </a:xfrm>
          <a:prstGeom prst="rect">
            <a:avLst/>
          </a:prstGeom>
          <a:noFill/>
          <a:ln w="9525">
            <a:noFill/>
            <a:miter lim="800000"/>
            <a:headEnd/>
            <a:tailEnd/>
          </a:ln>
          <a:effectLst/>
        </p:spPr>
        <p:txBody>
          <a:bodyPr>
            <a:spAutoFit/>
          </a:bodyPr>
          <a:lstStyle/>
          <a:p>
            <a:pPr>
              <a:spcBef>
                <a:spcPct val="50000"/>
              </a:spcBef>
            </a:pPr>
            <a:r>
              <a:rPr lang="fr-FR" altLang="zh-CN" sz="2800" b="1">
                <a:solidFill>
                  <a:schemeClr val="accent2"/>
                </a:solidFill>
                <a:latin typeface="Arial" charset="0"/>
                <a:ea typeface="宋体" charset="-122"/>
              </a:rPr>
              <a:t>Filtre MOYENNAGE</a:t>
            </a:r>
            <a:endParaRPr lang="fr-FR" altLang="zh-CN">
              <a:ea typeface="宋体" charset="-122"/>
            </a:endParaRPr>
          </a:p>
        </p:txBody>
      </p:sp>
      <p:sp>
        <p:nvSpPr>
          <p:cNvPr id="15452" name="WordArt 92"/>
          <p:cNvSpPr>
            <a:spLocks noChangeArrowheads="1" noChangeShapeType="1" noTextEdit="1"/>
          </p:cNvSpPr>
          <p:nvPr/>
        </p:nvSpPr>
        <p:spPr bwMode="auto">
          <a:xfrm>
            <a:off x="5473078" y="138906"/>
            <a:ext cx="3644900" cy="444500"/>
          </a:xfrm>
          <a:prstGeom prst="rect">
            <a:avLst/>
          </a:prstGeom>
        </p:spPr>
        <p:txBody>
          <a:bodyPr wrap="none" fromWordArt="1">
            <a:prstTxWarp prst="textPlain">
              <a:avLst>
                <a:gd name="adj" fmla="val 50000"/>
              </a:avLst>
            </a:prstTxWarp>
          </a:bodyPr>
          <a:lstStyle/>
          <a:p>
            <a:pPr algn="ctr"/>
            <a:r>
              <a:rPr lang="fr-FR" sz="2000"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Traitement d'Images</a:t>
            </a:r>
          </a:p>
        </p:txBody>
      </p:sp>
      <p:pic>
        <p:nvPicPr>
          <p:cNvPr id="15457" name="Picture 97" descr="Sans titre - 1"/>
          <p:cNvPicPr>
            <a:picLocks noChangeAspect="1" noChangeArrowheads="1"/>
          </p:cNvPicPr>
          <p:nvPr/>
        </p:nvPicPr>
        <p:blipFill>
          <a:blip r:embed="rId6"/>
          <a:srcRect/>
          <a:stretch>
            <a:fillRect/>
          </a:stretch>
        </p:blipFill>
        <p:spPr bwMode="auto">
          <a:xfrm>
            <a:off x="3124200" y="2819400"/>
            <a:ext cx="3276600" cy="3276600"/>
          </a:xfrm>
          <a:prstGeom prst="rect">
            <a:avLst/>
          </a:prstGeom>
          <a:noFill/>
        </p:spPr>
      </p:pic>
    </p:spTree>
    <p:extLst>
      <p:ext uri="{BB962C8B-B14F-4D97-AF65-F5344CB8AC3E}">
        <p14:creationId xmlns:p14="http://schemas.microsoft.com/office/powerpoint/2010/main" val="202113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bureau"/>
          <p:cNvPicPr>
            <a:picLocks noChangeAspect="1" noChangeArrowheads="1"/>
          </p:cNvPicPr>
          <p:nvPr/>
        </p:nvPicPr>
        <p:blipFill>
          <a:blip r:embed="rId3"/>
          <a:srcRect/>
          <a:stretch>
            <a:fillRect/>
          </a:stretch>
        </p:blipFill>
        <p:spPr bwMode="auto">
          <a:xfrm>
            <a:off x="3084514" y="2805114"/>
            <a:ext cx="3252787" cy="3252787"/>
          </a:xfrm>
          <a:prstGeom prst="rect">
            <a:avLst/>
          </a:prstGeom>
          <a:noFill/>
        </p:spPr>
      </p:pic>
      <p:pic>
        <p:nvPicPr>
          <p:cNvPr id="16391" name="Picture 7" descr="res00"/>
          <p:cNvPicPr>
            <a:picLocks noChangeAspect="1" noChangeArrowheads="1"/>
          </p:cNvPicPr>
          <p:nvPr/>
        </p:nvPicPr>
        <p:blipFill>
          <a:blip r:embed="rId4"/>
          <a:srcRect/>
          <a:stretch>
            <a:fillRect/>
          </a:stretch>
        </p:blipFill>
        <p:spPr bwMode="auto">
          <a:xfrm>
            <a:off x="6818314" y="2817814"/>
            <a:ext cx="3252787" cy="3252787"/>
          </a:xfrm>
          <a:prstGeom prst="rect">
            <a:avLst/>
          </a:prstGeom>
          <a:noFill/>
        </p:spPr>
      </p:pic>
      <p:sp>
        <p:nvSpPr>
          <p:cNvPr id="16392" name="Rectangle 8"/>
          <p:cNvSpPr>
            <a:spLocks noChangeArrowheads="1"/>
          </p:cNvSpPr>
          <p:nvPr/>
        </p:nvSpPr>
        <p:spPr bwMode="auto">
          <a:xfrm>
            <a:off x="3352800" y="1003300"/>
            <a:ext cx="3124200" cy="946150"/>
          </a:xfrm>
          <a:prstGeom prst="rect">
            <a:avLst/>
          </a:prstGeom>
          <a:noFill/>
          <a:ln w="9525">
            <a:noFill/>
            <a:miter lim="800000"/>
            <a:headEnd/>
            <a:tailEnd/>
          </a:ln>
          <a:effectLst/>
        </p:spPr>
        <p:txBody>
          <a:bodyPr wrap="none">
            <a:spAutoFit/>
          </a:bodyPr>
          <a:lstStyle/>
          <a:p>
            <a:r>
              <a:rPr lang="fr-FR" altLang="zh-CN" sz="2800" b="1">
                <a:solidFill>
                  <a:srgbClr val="FF3300"/>
                </a:solidFill>
                <a:effectLst>
                  <a:outerShdw blurRad="38100" dist="38100" dir="2700000" algn="tl">
                    <a:srgbClr val="000000"/>
                  </a:outerShdw>
                </a:effectLst>
                <a:latin typeface="Comic Sans MS" pitchFamily="66" charset="0"/>
                <a:ea typeface="宋体" charset="-122"/>
              </a:rPr>
              <a:t>EXTRACTION </a:t>
            </a:r>
          </a:p>
          <a:p>
            <a:r>
              <a:rPr lang="fr-FR" altLang="zh-CN" sz="2800" b="1">
                <a:solidFill>
                  <a:srgbClr val="FF3300"/>
                </a:solidFill>
                <a:effectLst>
                  <a:outerShdw blurRad="38100" dist="38100" dir="2700000" algn="tl">
                    <a:srgbClr val="000000"/>
                  </a:outerShdw>
                </a:effectLst>
                <a:latin typeface="Comic Sans MS" pitchFamily="66" charset="0"/>
                <a:ea typeface="宋体" charset="-122"/>
              </a:rPr>
              <a:t>DES CONTOURS</a:t>
            </a:r>
          </a:p>
        </p:txBody>
      </p:sp>
      <p:grpSp>
        <p:nvGrpSpPr>
          <p:cNvPr id="2" name="Group 9"/>
          <p:cNvGrpSpPr>
            <a:grpSpLocks/>
          </p:cNvGrpSpPr>
          <p:nvPr/>
        </p:nvGrpSpPr>
        <p:grpSpPr bwMode="auto">
          <a:xfrm>
            <a:off x="7913688" y="1062039"/>
            <a:ext cx="1218847" cy="1411287"/>
            <a:chOff x="4025" y="501"/>
            <a:chExt cx="691" cy="801"/>
          </a:xfrm>
        </p:grpSpPr>
        <p:sp>
          <p:nvSpPr>
            <p:cNvPr id="16394" name="Rectangle 10"/>
            <p:cNvSpPr>
              <a:spLocks noChangeArrowheads="1"/>
            </p:cNvSpPr>
            <p:nvPr/>
          </p:nvSpPr>
          <p:spPr bwMode="auto">
            <a:xfrm>
              <a:off x="4025"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6396" name="Rectangle 12"/>
            <p:cNvSpPr>
              <a:spLocks noChangeArrowheads="1"/>
            </p:cNvSpPr>
            <p:nvPr/>
          </p:nvSpPr>
          <p:spPr bwMode="auto">
            <a:xfrm>
              <a:off x="4255" y="501"/>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6400" name="Rectangle 16"/>
            <p:cNvSpPr>
              <a:spLocks noChangeArrowheads="1"/>
            </p:cNvSpPr>
            <p:nvPr/>
          </p:nvSpPr>
          <p:spPr bwMode="auto">
            <a:xfrm>
              <a:off x="4484"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6402" name="Rectangle 18"/>
            <p:cNvSpPr>
              <a:spLocks noChangeArrowheads="1"/>
            </p:cNvSpPr>
            <p:nvPr/>
          </p:nvSpPr>
          <p:spPr bwMode="auto">
            <a:xfrm>
              <a:off x="4255" y="1035"/>
              <a:ext cx="231" cy="267"/>
            </a:xfrm>
            <a:prstGeom prst="rect">
              <a:avLst/>
            </a:prstGeom>
            <a:noFill/>
            <a:ln w="9525">
              <a:solidFill>
                <a:schemeClr val="tx1"/>
              </a:solidFill>
              <a:miter lim="800000"/>
              <a:headEnd/>
              <a:tailEnd/>
            </a:ln>
            <a:effectLst/>
          </p:spPr>
          <p:txBody>
            <a:bodyPr wrap="none" anchor="ctr"/>
            <a:lstStyle/>
            <a:p>
              <a:endParaRPr lang="fr-FR"/>
            </a:p>
          </p:txBody>
        </p:sp>
      </p:grpSp>
      <p:sp>
        <p:nvSpPr>
          <p:cNvPr id="16404" name="Text Box 20"/>
          <p:cNvSpPr txBox="1">
            <a:spLocks noChangeArrowheads="1"/>
          </p:cNvSpPr>
          <p:nvPr/>
        </p:nvSpPr>
        <p:spPr bwMode="auto">
          <a:xfrm>
            <a:off x="3822700" y="2070101"/>
            <a:ext cx="2654300" cy="396875"/>
          </a:xfrm>
          <a:prstGeom prst="rect">
            <a:avLst/>
          </a:prstGeom>
          <a:noFill/>
          <a:ln w="9525">
            <a:noFill/>
            <a:miter lim="800000"/>
            <a:headEnd/>
            <a:tailEnd/>
          </a:ln>
          <a:effectLst/>
        </p:spPr>
        <p:txBody>
          <a:bodyPr>
            <a:spAutoFit/>
          </a:bodyPr>
          <a:lstStyle/>
          <a:p>
            <a:pPr>
              <a:spcBef>
                <a:spcPct val="50000"/>
              </a:spcBef>
            </a:pPr>
            <a:r>
              <a:rPr lang="fr-FR" altLang="zh-CN" sz="2000" b="1">
                <a:solidFill>
                  <a:schemeClr val="accent2"/>
                </a:solidFill>
                <a:ea typeface="宋体" charset="-122"/>
              </a:rPr>
              <a:t>Filtre LAPLACIEN</a:t>
            </a:r>
            <a:endParaRPr lang="fr-FR" altLang="zh-CN">
              <a:solidFill>
                <a:schemeClr val="accent2"/>
              </a:solidFill>
              <a:ea typeface="宋体" charset="-122"/>
            </a:endParaRPr>
          </a:p>
        </p:txBody>
      </p:sp>
      <p:sp>
        <p:nvSpPr>
          <p:cNvPr id="16405" name="Rectangle 21"/>
          <p:cNvSpPr>
            <a:spLocks noChangeArrowheads="1"/>
          </p:cNvSpPr>
          <p:nvPr/>
        </p:nvSpPr>
        <p:spPr bwMode="auto">
          <a:xfrm>
            <a:off x="4013200" y="6175376"/>
            <a:ext cx="1625600" cy="366713"/>
          </a:xfrm>
          <a:prstGeom prst="rect">
            <a:avLst/>
          </a:prstGeom>
          <a:noFill/>
          <a:ln w="9525">
            <a:noFill/>
            <a:miter lim="800000"/>
            <a:headEnd/>
            <a:tailEnd/>
          </a:ln>
          <a:effectLst/>
        </p:spPr>
        <p:txBody>
          <a:bodyPr wrap="none">
            <a:spAutoFit/>
          </a:bodyPr>
          <a:lstStyle/>
          <a:p>
            <a:pPr>
              <a:spcBef>
                <a:spcPct val="50000"/>
              </a:spcBef>
            </a:pPr>
            <a:r>
              <a:rPr lang="fr-FR" altLang="zh-CN">
                <a:ea typeface="宋体" charset="-122"/>
              </a:rPr>
              <a:t>Image originale</a:t>
            </a:r>
          </a:p>
        </p:txBody>
      </p:sp>
      <p:sp>
        <p:nvSpPr>
          <p:cNvPr id="16406" name="Rectangle 22"/>
          <p:cNvSpPr>
            <a:spLocks noChangeArrowheads="1"/>
          </p:cNvSpPr>
          <p:nvPr/>
        </p:nvSpPr>
        <p:spPr bwMode="auto">
          <a:xfrm>
            <a:off x="7670800" y="6188075"/>
            <a:ext cx="1373966" cy="369332"/>
          </a:xfrm>
          <a:prstGeom prst="rect">
            <a:avLst/>
          </a:prstGeom>
          <a:noFill/>
          <a:ln w="9525">
            <a:noFill/>
            <a:miter lim="800000"/>
            <a:headEnd/>
            <a:tailEnd/>
          </a:ln>
          <a:effectLst/>
        </p:spPr>
        <p:txBody>
          <a:bodyPr wrap="none">
            <a:spAutoFit/>
          </a:bodyPr>
          <a:lstStyle/>
          <a:p>
            <a:r>
              <a:rPr lang="fr-FR" altLang="zh-CN">
                <a:ea typeface="宋体" charset="-122"/>
              </a:rPr>
              <a:t>Image filtrée</a:t>
            </a:r>
          </a:p>
        </p:txBody>
      </p:sp>
      <p:sp>
        <p:nvSpPr>
          <p:cNvPr id="16408" name="WordArt 24"/>
          <p:cNvSpPr>
            <a:spLocks noChangeArrowheads="1" noChangeShapeType="1" noTextEdit="1"/>
          </p:cNvSpPr>
          <p:nvPr/>
        </p:nvSpPr>
        <p:spPr bwMode="auto">
          <a:xfrm>
            <a:off x="6486525" y="315913"/>
            <a:ext cx="3644900" cy="444500"/>
          </a:xfrm>
          <a:prstGeom prst="rect">
            <a:avLst/>
          </a:prstGeom>
        </p:spPr>
        <p:txBody>
          <a:bodyPr wrap="none" fromWordArt="1">
            <a:prstTxWarp prst="textPlain">
              <a:avLst>
                <a:gd name="adj" fmla="val 50000"/>
              </a:avLst>
            </a:prstTxWarp>
          </a:bodyPr>
          <a:lstStyle/>
          <a:p>
            <a:pPr algn="ctr"/>
            <a:r>
              <a:rPr lang="fr-FR" sz="20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Traitement d'Images</a:t>
            </a:r>
          </a:p>
        </p:txBody>
      </p:sp>
      <p:sp>
        <p:nvSpPr>
          <p:cNvPr id="20" name="ZoneTexte 19"/>
          <p:cNvSpPr txBox="1"/>
          <p:nvPr/>
        </p:nvSpPr>
        <p:spPr>
          <a:xfrm>
            <a:off x="8239140" y="1142984"/>
            <a:ext cx="500066" cy="369332"/>
          </a:xfrm>
          <a:prstGeom prst="rect">
            <a:avLst/>
          </a:prstGeom>
          <a:noFill/>
        </p:spPr>
        <p:txBody>
          <a:bodyPr wrap="square" rtlCol="0">
            <a:spAutoFit/>
          </a:bodyPr>
          <a:lstStyle/>
          <a:p>
            <a:r>
              <a:rPr lang="fr-FR" dirty="0"/>
              <a:t>  -1</a:t>
            </a:r>
          </a:p>
        </p:txBody>
      </p:sp>
      <p:sp>
        <p:nvSpPr>
          <p:cNvPr id="21" name="ZoneTexte 20"/>
          <p:cNvSpPr txBox="1"/>
          <p:nvPr/>
        </p:nvSpPr>
        <p:spPr>
          <a:xfrm>
            <a:off x="8239140" y="2071678"/>
            <a:ext cx="500066" cy="369332"/>
          </a:xfrm>
          <a:prstGeom prst="rect">
            <a:avLst/>
          </a:prstGeom>
          <a:noFill/>
        </p:spPr>
        <p:txBody>
          <a:bodyPr wrap="square" rtlCol="0">
            <a:spAutoFit/>
          </a:bodyPr>
          <a:lstStyle/>
          <a:p>
            <a:r>
              <a:rPr lang="fr-FR" dirty="0"/>
              <a:t> -1</a:t>
            </a:r>
          </a:p>
        </p:txBody>
      </p:sp>
      <p:sp>
        <p:nvSpPr>
          <p:cNvPr id="22" name="ZoneTexte 21"/>
          <p:cNvSpPr txBox="1"/>
          <p:nvPr/>
        </p:nvSpPr>
        <p:spPr>
          <a:xfrm>
            <a:off x="8667768" y="1571612"/>
            <a:ext cx="500066" cy="369332"/>
          </a:xfrm>
          <a:prstGeom prst="rect">
            <a:avLst/>
          </a:prstGeom>
          <a:noFill/>
        </p:spPr>
        <p:txBody>
          <a:bodyPr wrap="square" rtlCol="0">
            <a:spAutoFit/>
          </a:bodyPr>
          <a:lstStyle/>
          <a:p>
            <a:r>
              <a:rPr lang="fr-FR" dirty="0"/>
              <a:t> -1</a:t>
            </a:r>
          </a:p>
        </p:txBody>
      </p:sp>
      <p:sp>
        <p:nvSpPr>
          <p:cNvPr id="23" name="ZoneTexte 22"/>
          <p:cNvSpPr txBox="1"/>
          <p:nvPr/>
        </p:nvSpPr>
        <p:spPr>
          <a:xfrm>
            <a:off x="7810512" y="1571612"/>
            <a:ext cx="500066" cy="369332"/>
          </a:xfrm>
          <a:prstGeom prst="rect">
            <a:avLst/>
          </a:prstGeom>
          <a:noFill/>
        </p:spPr>
        <p:txBody>
          <a:bodyPr wrap="square" rtlCol="0">
            <a:spAutoFit/>
          </a:bodyPr>
          <a:lstStyle/>
          <a:p>
            <a:r>
              <a:rPr lang="fr-FR" dirty="0"/>
              <a:t>  -1</a:t>
            </a:r>
          </a:p>
        </p:txBody>
      </p:sp>
      <p:sp>
        <p:nvSpPr>
          <p:cNvPr id="24" name="ZoneTexte 23"/>
          <p:cNvSpPr txBox="1"/>
          <p:nvPr/>
        </p:nvSpPr>
        <p:spPr>
          <a:xfrm>
            <a:off x="8239140" y="1643050"/>
            <a:ext cx="500066" cy="369332"/>
          </a:xfrm>
          <a:prstGeom prst="rect">
            <a:avLst/>
          </a:prstGeom>
          <a:noFill/>
        </p:spPr>
        <p:txBody>
          <a:bodyPr wrap="square" rtlCol="0">
            <a:spAutoFit/>
          </a:bodyPr>
          <a:lstStyle/>
          <a:p>
            <a:r>
              <a:rPr lang="fr-FR" dirty="0"/>
              <a:t>  4</a:t>
            </a:r>
          </a:p>
        </p:txBody>
      </p:sp>
    </p:spTree>
    <p:extLst>
      <p:ext uri="{BB962C8B-B14F-4D97-AF65-F5344CB8AC3E}">
        <p14:creationId xmlns:p14="http://schemas.microsoft.com/office/powerpoint/2010/main" val="1219598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7" descr="bureau"/>
          <p:cNvPicPr>
            <a:picLocks noChangeAspect="1" noChangeArrowheads="1"/>
          </p:cNvPicPr>
          <p:nvPr/>
        </p:nvPicPr>
        <p:blipFill>
          <a:blip r:embed="rId3"/>
          <a:srcRect/>
          <a:stretch>
            <a:fillRect/>
          </a:stretch>
        </p:blipFill>
        <p:spPr bwMode="auto">
          <a:xfrm>
            <a:off x="3067050" y="2882900"/>
            <a:ext cx="3252788" cy="3252788"/>
          </a:xfrm>
          <a:prstGeom prst="rect">
            <a:avLst/>
          </a:prstGeom>
          <a:noFill/>
        </p:spPr>
      </p:pic>
      <p:pic>
        <p:nvPicPr>
          <p:cNvPr id="17416" name="Picture 8" descr="res00"/>
          <p:cNvPicPr>
            <a:picLocks noChangeAspect="1" noChangeArrowheads="1"/>
          </p:cNvPicPr>
          <p:nvPr/>
        </p:nvPicPr>
        <p:blipFill>
          <a:blip r:embed="rId4"/>
          <a:srcRect/>
          <a:stretch>
            <a:fillRect/>
          </a:stretch>
        </p:blipFill>
        <p:spPr bwMode="auto">
          <a:xfrm>
            <a:off x="6719889" y="2886075"/>
            <a:ext cx="3252787" cy="3252788"/>
          </a:xfrm>
          <a:prstGeom prst="rect">
            <a:avLst/>
          </a:prstGeom>
          <a:noFill/>
        </p:spPr>
      </p:pic>
      <p:sp>
        <p:nvSpPr>
          <p:cNvPr id="17417" name="Rectangle 9"/>
          <p:cNvSpPr>
            <a:spLocks noChangeArrowheads="1"/>
          </p:cNvSpPr>
          <p:nvPr/>
        </p:nvSpPr>
        <p:spPr bwMode="auto">
          <a:xfrm>
            <a:off x="2927351" y="1314450"/>
            <a:ext cx="3370263" cy="946150"/>
          </a:xfrm>
          <a:prstGeom prst="rect">
            <a:avLst/>
          </a:prstGeom>
          <a:noFill/>
          <a:ln w="9525">
            <a:noFill/>
            <a:miter lim="800000"/>
            <a:headEnd/>
            <a:tailEnd/>
          </a:ln>
          <a:effectLst/>
        </p:spPr>
        <p:txBody>
          <a:bodyPr wrap="none">
            <a:spAutoFit/>
          </a:bodyPr>
          <a:lstStyle/>
          <a:p>
            <a:r>
              <a:rPr lang="fr-FR" altLang="zh-CN" sz="2800" b="1">
                <a:solidFill>
                  <a:srgbClr val="FF3300"/>
                </a:solidFill>
                <a:effectLst>
                  <a:outerShdw blurRad="38100" dist="38100" dir="2700000" algn="tl">
                    <a:srgbClr val="000000"/>
                  </a:outerShdw>
                </a:effectLst>
                <a:latin typeface="Comic Sans MS" pitchFamily="66" charset="0"/>
                <a:ea typeface="宋体" charset="-122"/>
              </a:rPr>
              <a:t>REHAUSSEMENT </a:t>
            </a:r>
          </a:p>
          <a:p>
            <a:r>
              <a:rPr lang="fr-FR" altLang="zh-CN" sz="2800" b="1">
                <a:solidFill>
                  <a:srgbClr val="FF3300"/>
                </a:solidFill>
                <a:effectLst>
                  <a:outerShdw blurRad="38100" dist="38100" dir="2700000" algn="tl">
                    <a:srgbClr val="000000"/>
                  </a:outerShdw>
                </a:effectLst>
                <a:latin typeface="Comic Sans MS" pitchFamily="66" charset="0"/>
                <a:ea typeface="宋体" charset="-122"/>
              </a:rPr>
              <a:t>DES CONTOURS</a:t>
            </a:r>
            <a:endParaRPr lang="fr-FR" altLang="zh-CN" sz="3600" b="1">
              <a:solidFill>
                <a:srgbClr val="FF3300"/>
              </a:solidFill>
              <a:effectLst>
                <a:outerShdw blurRad="38100" dist="38100" dir="2700000" algn="tl">
                  <a:srgbClr val="000000"/>
                </a:outerShdw>
              </a:effectLst>
              <a:latin typeface="Comic Sans MS" pitchFamily="66" charset="0"/>
              <a:ea typeface="宋体" charset="-122"/>
            </a:endParaRPr>
          </a:p>
        </p:txBody>
      </p:sp>
      <p:grpSp>
        <p:nvGrpSpPr>
          <p:cNvPr id="2" name="Group 10"/>
          <p:cNvGrpSpPr>
            <a:grpSpLocks/>
          </p:cNvGrpSpPr>
          <p:nvPr/>
        </p:nvGrpSpPr>
        <p:grpSpPr bwMode="auto">
          <a:xfrm>
            <a:off x="6166734" y="1125539"/>
            <a:ext cx="1352903" cy="1411287"/>
            <a:chOff x="3949" y="501"/>
            <a:chExt cx="767" cy="801"/>
          </a:xfrm>
        </p:grpSpPr>
        <p:sp>
          <p:nvSpPr>
            <p:cNvPr id="17419" name="Rectangle 11"/>
            <p:cNvSpPr>
              <a:spLocks noChangeArrowheads="1"/>
            </p:cNvSpPr>
            <p:nvPr/>
          </p:nvSpPr>
          <p:spPr bwMode="auto">
            <a:xfrm>
              <a:off x="4025"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7420" name="Text Box 12"/>
            <p:cNvSpPr txBox="1">
              <a:spLocks noChangeArrowheads="1"/>
            </p:cNvSpPr>
            <p:nvPr/>
          </p:nvSpPr>
          <p:spPr bwMode="auto">
            <a:xfrm>
              <a:off x="3949" y="835"/>
              <a:ext cx="320"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 </a:t>
              </a:r>
              <a:endParaRPr lang="zh-CN" altLang="fr-FR" sz="1400" dirty="0">
                <a:ea typeface="宋体" charset="-122"/>
              </a:endParaRPr>
            </a:p>
          </p:txBody>
        </p:sp>
        <p:sp>
          <p:nvSpPr>
            <p:cNvPr id="17421" name="Rectangle 13"/>
            <p:cNvSpPr>
              <a:spLocks noChangeArrowheads="1"/>
            </p:cNvSpPr>
            <p:nvPr/>
          </p:nvSpPr>
          <p:spPr bwMode="auto">
            <a:xfrm>
              <a:off x="4255" y="501"/>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22" name="Text Box 14"/>
            <p:cNvSpPr txBox="1">
              <a:spLocks noChangeArrowheads="1"/>
            </p:cNvSpPr>
            <p:nvPr/>
          </p:nvSpPr>
          <p:spPr bwMode="auto">
            <a:xfrm>
              <a:off x="4192" y="511"/>
              <a:ext cx="319" cy="173"/>
            </a:xfrm>
            <a:prstGeom prst="rect">
              <a:avLst/>
            </a:prstGeom>
            <a:noFill/>
            <a:ln w="9525">
              <a:noFill/>
              <a:miter lim="800000"/>
              <a:headEnd/>
              <a:tailEnd/>
            </a:ln>
            <a:effectLst/>
          </p:spPr>
          <p:txBody>
            <a:bodyPr wrap="square">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7423" name="Rectangle 15"/>
            <p:cNvSpPr>
              <a:spLocks noChangeArrowheads="1"/>
            </p:cNvSpPr>
            <p:nvPr/>
          </p:nvSpPr>
          <p:spPr bwMode="auto">
            <a:xfrm>
              <a:off x="4255" y="768"/>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24" name="Text Box 16"/>
            <p:cNvSpPr txBox="1">
              <a:spLocks noChangeArrowheads="1"/>
            </p:cNvSpPr>
            <p:nvPr/>
          </p:nvSpPr>
          <p:spPr bwMode="auto">
            <a:xfrm>
              <a:off x="4152" y="835"/>
              <a:ext cx="319"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5</a:t>
              </a:r>
              <a:endParaRPr lang="zh-CN" altLang="fr-FR" sz="1400" dirty="0">
                <a:ea typeface="宋体" charset="-122"/>
              </a:endParaRPr>
            </a:p>
          </p:txBody>
        </p:sp>
        <p:sp>
          <p:nvSpPr>
            <p:cNvPr id="17425" name="Rectangle 17"/>
            <p:cNvSpPr>
              <a:spLocks noChangeArrowheads="1"/>
            </p:cNvSpPr>
            <p:nvPr/>
          </p:nvSpPr>
          <p:spPr bwMode="auto">
            <a:xfrm>
              <a:off x="4484"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7426" name="Text Box 18"/>
            <p:cNvSpPr txBox="1">
              <a:spLocks noChangeArrowheads="1"/>
            </p:cNvSpPr>
            <p:nvPr/>
          </p:nvSpPr>
          <p:spPr bwMode="auto">
            <a:xfrm>
              <a:off x="4395" y="795"/>
              <a:ext cx="320"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7427" name="Rectangle 19"/>
            <p:cNvSpPr>
              <a:spLocks noChangeArrowheads="1"/>
            </p:cNvSpPr>
            <p:nvPr/>
          </p:nvSpPr>
          <p:spPr bwMode="auto">
            <a:xfrm>
              <a:off x="4255" y="1035"/>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28" name="Text Box 20"/>
            <p:cNvSpPr txBox="1">
              <a:spLocks noChangeArrowheads="1"/>
            </p:cNvSpPr>
            <p:nvPr/>
          </p:nvSpPr>
          <p:spPr bwMode="auto">
            <a:xfrm>
              <a:off x="4192" y="1119"/>
              <a:ext cx="319"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grpSp>
      <p:sp>
        <p:nvSpPr>
          <p:cNvPr id="17429" name="Rectangle 21"/>
          <p:cNvSpPr>
            <a:spLocks noChangeArrowheads="1"/>
          </p:cNvSpPr>
          <p:nvPr/>
        </p:nvSpPr>
        <p:spPr bwMode="auto">
          <a:xfrm>
            <a:off x="4013200" y="6175376"/>
            <a:ext cx="1625600" cy="366713"/>
          </a:xfrm>
          <a:prstGeom prst="rect">
            <a:avLst/>
          </a:prstGeom>
          <a:noFill/>
          <a:ln w="9525">
            <a:noFill/>
            <a:miter lim="800000"/>
            <a:headEnd/>
            <a:tailEnd/>
          </a:ln>
          <a:effectLst/>
        </p:spPr>
        <p:txBody>
          <a:bodyPr wrap="none">
            <a:spAutoFit/>
          </a:bodyPr>
          <a:lstStyle/>
          <a:p>
            <a:pPr>
              <a:spcBef>
                <a:spcPct val="50000"/>
              </a:spcBef>
            </a:pPr>
            <a:r>
              <a:rPr lang="fr-FR" altLang="zh-CN">
                <a:ea typeface="宋体" charset="-122"/>
              </a:rPr>
              <a:t>Image originale</a:t>
            </a:r>
          </a:p>
        </p:txBody>
      </p:sp>
      <p:sp>
        <p:nvSpPr>
          <p:cNvPr id="17430" name="Rectangle 22"/>
          <p:cNvSpPr>
            <a:spLocks noChangeArrowheads="1"/>
          </p:cNvSpPr>
          <p:nvPr/>
        </p:nvSpPr>
        <p:spPr bwMode="auto">
          <a:xfrm>
            <a:off x="7670800" y="6188075"/>
            <a:ext cx="1769908" cy="369332"/>
          </a:xfrm>
          <a:prstGeom prst="rect">
            <a:avLst/>
          </a:prstGeom>
          <a:noFill/>
          <a:ln w="9525">
            <a:noFill/>
            <a:miter lim="800000"/>
            <a:headEnd/>
            <a:tailEnd/>
          </a:ln>
          <a:effectLst/>
        </p:spPr>
        <p:txBody>
          <a:bodyPr wrap="none">
            <a:spAutoFit/>
          </a:bodyPr>
          <a:lstStyle/>
          <a:p>
            <a:r>
              <a:rPr lang="fr-FR" altLang="zh-CN">
                <a:ea typeface="宋体" charset="-122"/>
              </a:rPr>
              <a:t>Image rehaussée</a:t>
            </a:r>
          </a:p>
        </p:txBody>
      </p:sp>
      <p:sp>
        <p:nvSpPr>
          <p:cNvPr id="17432" name="WordArt 24"/>
          <p:cNvSpPr>
            <a:spLocks noChangeArrowheads="1" noChangeShapeType="1" noTextEdit="1"/>
          </p:cNvSpPr>
          <p:nvPr/>
        </p:nvSpPr>
        <p:spPr bwMode="auto">
          <a:xfrm>
            <a:off x="6486525" y="315913"/>
            <a:ext cx="3644900" cy="444500"/>
          </a:xfrm>
          <a:prstGeom prst="rect">
            <a:avLst/>
          </a:prstGeom>
        </p:spPr>
        <p:txBody>
          <a:bodyPr wrap="none" fromWordArt="1">
            <a:prstTxWarp prst="textPlain">
              <a:avLst>
                <a:gd name="adj" fmla="val 50000"/>
              </a:avLst>
            </a:prstTxWarp>
          </a:bodyPr>
          <a:lstStyle/>
          <a:p>
            <a:pPr algn="ctr"/>
            <a:r>
              <a:rPr lang="fr-FR" sz="20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Traitement d'Images</a:t>
            </a:r>
          </a:p>
        </p:txBody>
      </p:sp>
      <p:grpSp>
        <p:nvGrpSpPr>
          <p:cNvPr id="3" name="Group 29"/>
          <p:cNvGrpSpPr>
            <a:grpSpLocks/>
          </p:cNvGrpSpPr>
          <p:nvPr/>
        </p:nvGrpSpPr>
        <p:grpSpPr bwMode="auto">
          <a:xfrm>
            <a:off x="8738662" y="1144589"/>
            <a:ext cx="1421695" cy="1411287"/>
            <a:chOff x="3950" y="501"/>
            <a:chExt cx="806" cy="801"/>
          </a:xfrm>
        </p:grpSpPr>
        <p:sp>
          <p:nvSpPr>
            <p:cNvPr id="17438" name="Rectangle 30"/>
            <p:cNvSpPr>
              <a:spLocks noChangeArrowheads="1"/>
            </p:cNvSpPr>
            <p:nvPr/>
          </p:nvSpPr>
          <p:spPr bwMode="auto">
            <a:xfrm>
              <a:off x="4025"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7439" name="Text Box 31"/>
            <p:cNvSpPr txBox="1">
              <a:spLocks noChangeArrowheads="1"/>
            </p:cNvSpPr>
            <p:nvPr/>
          </p:nvSpPr>
          <p:spPr bwMode="auto">
            <a:xfrm>
              <a:off x="3950" y="824"/>
              <a:ext cx="320"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7440" name="Rectangle 32"/>
            <p:cNvSpPr>
              <a:spLocks noChangeArrowheads="1"/>
            </p:cNvSpPr>
            <p:nvPr/>
          </p:nvSpPr>
          <p:spPr bwMode="auto">
            <a:xfrm>
              <a:off x="4255" y="501"/>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41" name="Text Box 33"/>
            <p:cNvSpPr txBox="1">
              <a:spLocks noChangeArrowheads="1"/>
            </p:cNvSpPr>
            <p:nvPr/>
          </p:nvSpPr>
          <p:spPr bwMode="auto">
            <a:xfrm>
              <a:off x="4153" y="541"/>
              <a:ext cx="319"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7442" name="Rectangle 34"/>
            <p:cNvSpPr>
              <a:spLocks noChangeArrowheads="1"/>
            </p:cNvSpPr>
            <p:nvPr/>
          </p:nvSpPr>
          <p:spPr bwMode="auto">
            <a:xfrm>
              <a:off x="4255" y="768"/>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43" name="Text Box 35"/>
            <p:cNvSpPr txBox="1">
              <a:spLocks noChangeArrowheads="1"/>
            </p:cNvSpPr>
            <p:nvPr/>
          </p:nvSpPr>
          <p:spPr bwMode="auto">
            <a:xfrm>
              <a:off x="4193" y="824"/>
              <a:ext cx="319"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4</a:t>
              </a:r>
              <a:endParaRPr lang="zh-CN" altLang="fr-FR" sz="1400" dirty="0">
                <a:ea typeface="宋体" charset="-122"/>
              </a:endParaRPr>
            </a:p>
          </p:txBody>
        </p:sp>
        <p:sp>
          <p:nvSpPr>
            <p:cNvPr id="17444" name="Rectangle 36"/>
            <p:cNvSpPr>
              <a:spLocks noChangeArrowheads="1"/>
            </p:cNvSpPr>
            <p:nvPr/>
          </p:nvSpPr>
          <p:spPr bwMode="auto">
            <a:xfrm>
              <a:off x="4484" y="768"/>
              <a:ext cx="232" cy="267"/>
            </a:xfrm>
            <a:prstGeom prst="rect">
              <a:avLst/>
            </a:prstGeom>
            <a:noFill/>
            <a:ln w="9525">
              <a:solidFill>
                <a:schemeClr val="tx1"/>
              </a:solidFill>
              <a:miter lim="800000"/>
              <a:headEnd/>
              <a:tailEnd/>
            </a:ln>
            <a:effectLst/>
          </p:spPr>
          <p:txBody>
            <a:bodyPr wrap="none" anchor="ctr"/>
            <a:lstStyle/>
            <a:p>
              <a:endParaRPr lang="fr-FR"/>
            </a:p>
          </p:txBody>
        </p:sp>
        <p:sp>
          <p:nvSpPr>
            <p:cNvPr id="17445" name="Text Box 37"/>
            <p:cNvSpPr txBox="1">
              <a:spLocks noChangeArrowheads="1"/>
            </p:cNvSpPr>
            <p:nvPr/>
          </p:nvSpPr>
          <p:spPr bwMode="auto">
            <a:xfrm>
              <a:off x="4436" y="824"/>
              <a:ext cx="320"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7446" name="Rectangle 38"/>
            <p:cNvSpPr>
              <a:spLocks noChangeArrowheads="1"/>
            </p:cNvSpPr>
            <p:nvPr/>
          </p:nvSpPr>
          <p:spPr bwMode="auto">
            <a:xfrm>
              <a:off x="4255" y="1035"/>
              <a:ext cx="231" cy="267"/>
            </a:xfrm>
            <a:prstGeom prst="rect">
              <a:avLst/>
            </a:prstGeom>
            <a:noFill/>
            <a:ln w="9525">
              <a:solidFill>
                <a:schemeClr val="tx1"/>
              </a:solidFill>
              <a:miter lim="800000"/>
              <a:headEnd/>
              <a:tailEnd/>
            </a:ln>
            <a:effectLst/>
          </p:spPr>
          <p:txBody>
            <a:bodyPr wrap="none" anchor="ctr"/>
            <a:lstStyle/>
            <a:p>
              <a:endParaRPr lang="fr-FR"/>
            </a:p>
          </p:txBody>
        </p:sp>
        <p:sp>
          <p:nvSpPr>
            <p:cNvPr id="17447" name="Text Box 39"/>
            <p:cNvSpPr txBox="1">
              <a:spLocks noChangeArrowheads="1"/>
            </p:cNvSpPr>
            <p:nvPr/>
          </p:nvSpPr>
          <p:spPr bwMode="auto">
            <a:xfrm>
              <a:off x="4193" y="1108"/>
              <a:ext cx="319" cy="173"/>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grpSp>
      <p:sp>
        <p:nvSpPr>
          <p:cNvPr id="17448" name="Rectangle 40"/>
          <p:cNvSpPr>
            <a:spLocks noChangeArrowheads="1"/>
          </p:cNvSpPr>
          <p:nvPr/>
        </p:nvSpPr>
        <p:spPr bwMode="auto">
          <a:xfrm>
            <a:off x="8020050" y="1600200"/>
            <a:ext cx="438150" cy="476250"/>
          </a:xfrm>
          <a:prstGeom prst="rect">
            <a:avLst/>
          </a:prstGeom>
          <a:solidFill>
            <a:schemeClr val="bg1"/>
          </a:solidFill>
          <a:ln w="9525">
            <a:solidFill>
              <a:schemeClr val="tx1"/>
            </a:solidFill>
            <a:miter lim="800000"/>
            <a:headEnd/>
            <a:tailEnd/>
          </a:ln>
          <a:effectLst/>
        </p:spPr>
        <p:txBody>
          <a:bodyPr wrap="none" anchor="ctr"/>
          <a:lstStyle/>
          <a:p>
            <a:endParaRPr lang="fr-FR"/>
          </a:p>
        </p:txBody>
      </p:sp>
      <p:sp>
        <p:nvSpPr>
          <p:cNvPr id="17449" name="Text Box 41"/>
          <p:cNvSpPr txBox="1">
            <a:spLocks noChangeArrowheads="1"/>
          </p:cNvSpPr>
          <p:nvPr/>
        </p:nvSpPr>
        <p:spPr bwMode="auto">
          <a:xfrm>
            <a:off x="8118475" y="1687513"/>
            <a:ext cx="273050" cy="304800"/>
          </a:xfrm>
          <a:prstGeom prst="rect">
            <a:avLst/>
          </a:prstGeom>
          <a:noFill/>
          <a:ln w="9525">
            <a:noFill/>
            <a:miter lim="800000"/>
            <a:headEnd/>
            <a:tailEnd/>
          </a:ln>
          <a:effectLst/>
        </p:spPr>
        <p:txBody>
          <a:bodyPr>
            <a:spAutoFit/>
          </a:bodyPr>
          <a:lstStyle/>
          <a:p>
            <a:r>
              <a:rPr lang="fr-FR" sz="1400" b="1"/>
              <a:t>1</a:t>
            </a:r>
            <a:endParaRPr lang="fr-FR"/>
          </a:p>
        </p:txBody>
      </p:sp>
      <p:sp>
        <p:nvSpPr>
          <p:cNvPr id="17450" name="Text Box 42"/>
          <p:cNvSpPr txBox="1">
            <a:spLocks noChangeArrowheads="1"/>
          </p:cNvSpPr>
          <p:nvPr/>
        </p:nvSpPr>
        <p:spPr bwMode="auto">
          <a:xfrm>
            <a:off x="7562850" y="1600200"/>
            <a:ext cx="304800" cy="369332"/>
          </a:xfrm>
          <a:prstGeom prst="rect">
            <a:avLst/>
          </a:prstGeom>
          <a:noFill/>
          <a:ln w="9525">
            <a:noFill/>
            <a:miter lim="800000"/>
            <a:headEnd/>
            <a:tailEnd/>
          </a:ln>
          <a:effectLst/>
        </p:spPr>
        <p:txBody>
          <a:bodyPr>
            <a:spAutoFit/>
          </a:bodyPr>
          <a:lstStyle/>
          <a:p>
            <a:pPr>
              <a:spcBef>
                <a:spcPct val="50000"/>
              </a:spcBef>
            </a:pPr>
            <a:r>
              <a:rPr lang="fr-FR"/>
              <a:t>=</a:t>
            </a:r>
          </a:p>
        </p:txBody>
      </p:sp>
      <p:sp>
        <p:nvSpPr>
          <p:cNvPr id="17451" name="Text Box 43"/>
          <p:cNvSpPr txBox="1">
            <a:spLocks noChangeArrowheads="1"/>
          </p:cNvSpPr>
          <p:nvPr/>
        </p:nvSpPr>
        <p:spPr bwMode="auto">
          <a:xfrm>
            <a:off x="8515350" y="1600200"/>
            <a:ext cx="400050" cy="369332"/>
          </a:xfrm>
          <a:prstGeom prst="rect">
            <a:avLst/>
          </a:prstGeom>
          <a:noFill/>
          <a:ln w="9525">
            <a:noFill/>
            <a:miter lim="800000"/>
            <a:headEnd/>
            <a:tailEnd/>
          </a:ln>
          <a:effectLst/>
        </p:spPr>
        <p:txBody>
          <a:bodyPr>
            <a:spAutoFit/>
          </a:bodyPr>
          <a:lstStyle/>
          <a:p>
            <a:pPr>
              <a:spcBef>
                <a:spcPct val="50000"/>
              </a:spcBef>
            </a:pPr>
            <a:r>
              <a:rPr lang="fr-FR"/>
              <a:t>+</a:t>
            </a:r>
          </a:p>
        </p:txBody>
      </p:sp>
    </p:spTree>
    <p:extLst>
      <p:ext uri="{BB962C8B-B14F-4D97-AF65-F5344CB8AC3E}">
        <p14:creationId xmlns:p14="http://schemas.microsoft.com/office/powerpoint/2010/main" val="1860290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s001"/>
          <p:cNvPicPr>
            <a:picLocks noChangeAspect="1" noChangeArrowheads="1"/>
          </p:cNvPicPr>
          <p:nvPr/>
        </p:nvPicPr>
        <p:blipFill>
          <a:blip r:embed="rId3"/>
          <a:srcRect/>
          <a:stretch>
            <a:fillRect/>
          </a:stretch>
        </p:blipFill>
        <p:spPr bwMode="auto">
          <a:xfrm>
            <a:off x="3111500" y="2641600"/>
            <a:ext cx="3252788" cy="3252788"/>
          </a:xfrm>
          <a:prstGeom prst="rect">
            <a:avLst/>
          </a:prstGeom>
          <a:noFill/>
        </p:spPr>
      </p:pic>
      <p:pic>
        <p:nvPicPr>
          <p:cNvPr id="18435" name="Picture 3" descr="res000"/>
          <p:cNvPicPr>
            <a:picLocks noChangeAspect="1" noChangeArrowheads="1"/>
          </p:cNvPicPr>
          <p:nvPr/>
        </p:nvPicPr>
        <p:blipFill>
          <a:blip r:embed="rId4"/>
          <a:srcRect/>
          <a:stretch>
            <a:fillRect/>
          </a:stretch>
        </p:blipFill>
        <p:spPr bwMode="auto">
          <a:xfrm>
            <a:off x="6718300" y="2641600"/>
            <a:ext cx="3252788" cy="3252788"/>
          </a:xfrm>
          <a:prstGeom prst="rect">
            <a:avLst/>
          </a:prstGeom>
          <a:noFill/>
        </p:spPr>
      </p:pic>
      <p:grpSp>
        <p:nvGrpSpPr>
          <p:cNvPr id="2" name="Group 8"/>
          <p:cNvGrpSpPr>
            <a:grpSpLocks/>
          </p:cNvGrpSpPr>
          <p:nvPr/>
        </p:nvGrpSpPr>
        <p:grpSpPr bwMode="auto">
          <a:xfrm>
            <a:off x="4083054" y="1547813"/>
            <a:ext cx="992188" cy="969962"/>
            <a:chOff x="1612" y="795"/>
            <a:chExt cx="625" cy="611"/>
          </a:xfrm>
        </p:grpSpPr>
        <p:sp>
          <p:nvSpPr>
            <p:cNvPr id="18441" name="Rectangle 9"/>
            <p:cNvSpPr>
              <a:spLocks noChangeArrowheads="1"/>
            </p:cNvSpPr>
            <p:nvPr/>
          </p:nvSpPr>
          <p:spPr bwMode="auto">
            <a:xfrm>
              <a:off x="1671" y="795"/>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42" name="Text Box 10"/>
            <p:cNvSpPr txBox="1">
              <a:spLocks noChangeArrowheads="1"/>
            </p:cNvSpPr>
            <p:nvPr/>
          </p:nvSpPr>
          <p:spPr bwMode="auto">
            <a:xfrm>
              <a:off x="1621" y="8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43" name="Rectangle 11"/>
            <p:cNvSpPr>
              <a:spLocks noChangeArrowheads="1"/>
            </p:cNvSpPr>
            <p:nvPr/>
          </p:nvSpPr>
          <p:spPr bwMode="auto">
            <a:xfrm>
              <a:off x="1671" y="999"/>
              <a:ext cx="184" cy="203"/>
            </a:xfrm>
            <a:prstGeom prst="rect">
              <a:avLst/>
            </a:prstGeom>
            <a:noFill/>
            <a:ln w="9525">
              <a:solidFill>
                <a:schemeClr val="tx1"/>
              </a:solidFill>
              <a:miter lim="800000"/>
              <a:headEnd/>
              <a:tailEnd/>
            </a:ln>
            <a:effectLst/>
          </p:spPr>
          <p:txBody>
            <a:bodyPr wrap="none" anchor="ctr"/>
            <a:lstStyle/>
            <a:p>
              <a:endParaRPr lang="fr-FR"/>
            </a:p>
          </p:txBody>
        </p:sp>
        <p:sp>
          <p:nvSpPr>
            <p:cNvPr id="18444" name="Text Box 12"/>
            <p:cNvSpPr txBox="1">
              <a:spLocks noChangeArrowheads="1"/>
            </p:cNvSpPr>
            <p:nvPr/>
          </p:nvSpPr>
          <p:spPr bwMode="auto">
            <a:xfrm>
              <a:off x="1621" y="10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0</a:t>
              </a:r>
              <a:endParaRPr lang="zh-CN" altLang="fr-FR" sz="1400" dirty="0">
                <a:ea typeface="宋体" charset="-122"/>
              </a:endParaRPr>
            </a:p>
          </p:txBody>
        </p:sp>
        <p:sp>
          <p:nvSpPr>
            <p:cNvPr id="18445" name="Rectangle 13"/>
            <p:cNvSpPr>
              <a:spLocks noChangeArrowheads="1"/>
            </p:cNvSpPr>
            <p:nvPr/>
          </p:nvSpPr>
          <p:spPr bwMode="auto">
            <a:xfrm>
              <a:off x="1853" y="795"/>
              <a:ext cx="185" cy="204"/>
            </a:xfrm>
            <a:prstGeom prst="rect">
              <a:avLst/>
            </a:prstGeom>
            <a:noFill/>
            <a:ln w="9525">
              <a:solidFill>
                <a:schemeClr val="tx1"/>
              </a:solidFill>
              <a:miter lim="800000"/>
              <a:headEnd/>
              <a:tailEnd/>
            </a:ln>
            <a:effectLst/>
          </p:spPr>
          <p:txBody>
            <a:bodyPr wrap="none" anchor="ctr"/>
            <a:lstStyle/>
            <a:p>
              <a:endParaRPr lang="fr-FR"/>
            </a:p>
          </p:txBody>
        </p:sp>
        <p:sp>
          <p:nvSpPr>
            <p:cNvPr id="18446" name="Text Box 14"/>
            <p:cNvSpPr txBox="1">
              <a:spLocks noChangeArrowheads="1"/>
            </p:cNvSpPr>
            <p:nvPr/>
          </p:nvSpPr>
          <p:spPr bwMode="auto">
            <a:xfrm>
              <a:off x="1797" y="802"/>
              <a:ext cx="255"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2</a:t>
              </a:r>
              <a:endParaRPr lang="zh-CN" altLang="fr-FR" sz="1400" dirty="0">
                <a:ea typeface="宋体" charset="-122"/>
              </a:endParaRPr>
            </a:p>
          </p:txBody>
        </p:sp>
        <p:sp>
          <p:nvSpPr>
            <p:cNvPr id="18447" name="Rectangle 15"/>
            <p:cNvSpPr>
              <a:spLocks noChangeArrowheads="1"/>
            </p:cNvSpPr>
            <p:nvPr/>
          </p:nvSpPr>
          <p:spPr bwMode="auto">
            <a:xfrm>
              <a:off x="1853" y="999"/>
              <a:ext cx="185" cy="203"/>
            </a:xfrm>
            <a:prstGeom prst="rect">
              <a:avLst/>
            </a:prstGeom>
            <a:noFill/>
            <a:ln w="9525">
              <a:solidFill>
                <a:schemeClr val="tx1"/>
              </a:solidFill>
              <a:miter lim="800000"/>
              <a:headEnd/>
              <a:tailEnd/>
            </a:ln>
            <a:effectLst/>
          </p:spPr>
          <p:txBody>
            <a:bodyPr wrap="none" anchor="ctr"/>
            <a:lstStyle/>
            <a:p>
              <a:endParaRPr lang="fr-FR"/>
            </a:p>
          </p:txBody>
        </p:sp>
        <p:sp>
          <p:nvSpPr>
            <p:cNvPr id="18448" name="Text Box 16"/>
            <p:cNvSpPr txBox="1">
              <a:spLocks noChangeArrowheads="1"/>
            </p:cNvSpPr>
            <p:nvPr/>
          </p:nvSpPr>
          <p:spPr bwMode="auto">
            <a:xfrm>
              <a:off x="1815" y="1002"/>
              <a:ext cx="255"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0</a:t>
              </a:r>
              <a:endParaRPr lang="zh-CN" altLang="fr-FR" sz="1400" dirty="0">
                <a:ea typeface="宋体" charset="-122"/>
              </a:endParaRPr>
            </a:p>
          </p:txBody>
        </p:sp>
        <p:sp>
          <p:nvSpPr>
            <p:cNvPr id="18449" name="Rectangle 17"/>
            <p:cNvSpPr>
              <a:spLocks noChangeArrowheads="1"/>
            </p:cNvSpPr>
            <p:nvPr/>
          </p:nvSpPr>
          <p:spPr bwMode="auto">
            <a:xfrm>
              <a:off x="2036" y="795"/>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50" name="Text Box 18"/>
            <p:cNvSpPr txBox="1">
              <a:spLocks noChangeArrowheads="1"/>
            </p:cNvSpPr>
            <p:nvPr/>
          </p:nvSpPr>
          <p:spPr bwMode="auto">
            <a:xfrm>
              <a:off x="1974" y="8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51" name="Rectangle 19"/>
            <p:cNvSpPr>
              <a:spLocks noChangeArrowheads="1"/>
            </p:cNvSpPr>
            <p:nvPr/>
          </p:nvSpPr>
          <p:spPr bwMode="auto">
            <a:xfrm>
              <a:off x="2036" y="999"/>
              <a:ext cx="184" cy="203"/>
            </a:xfrm>
            <a:prstGeom prst="rect">
              <a:avLst/>
            </a:prstGeom>
            <a:noFill/>
            <a:ln w="9525">
              <a:solidFill>
                <a:schemeClr val="tx1"/>
              </a:solidFill>
              <a:miter lim="800000"/>
              <a:headEnd/>
              <a:tailEnd/>
            </a:ln>
            <a:effectLst/>
          </p:spPr>
          <p:txBody>
            <a:bodyPr wrap="none" anchor="ctr"/>
            <a:lstStyle/>
            <a:p>
              <a:endParaRPr lang="fr-FR"/>
            </a:p>
          </p:txBody>
        </p:sp>
        <p:sp>
          <p:nvSpPr>
            <p:cNvPr id="18452" name="Text Box 20"/>
            <p:cNvSpPr txBox="1">
              <a:spLocks noChangeArrowheads="1"/>
            </p:cNvSpPr>
            <p:nvPr/>
          </p:nvSpPr>
          <p:spPr bwMode="auto">
            <a:xfrm>
              <a:off x="1965" y="10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0</a:t>
              </a:r>
              <a:endParaRPr lang="zh-CN" altLang="fr-FR" sz="1400" dirty="0">
                <a:ea typeface="宋体" charset="-122"/>
              </a:endParaRPr>
            </a:p>
          </p:txBody>
        </p:sp>
        <p:sp>
          <p:nvSpPr>
            <p:cNvPr id="18453" name="Rectangle 21"/>
            <p:cNvSpPr>
              <a:spLocks noChangeArrowheads="1"/>
            </p:cNvSpPr>
            <p:nvPr/>
          </p:nvSpPr>
          <p:spPr bwMode="auto">
            <a:xfrm>
              <a:off x="1671" y="1202"/>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54" name="Text Box 22"/>
            <p:cNvSpPr txBox="1">
              <a:spLocks noChangeArrowheads="1"/>
            </p:cNvSpPr>
            <p:nvPr/>
          </p:nvSpPr>
          <p:spPr bwMode="auto">
            <a:xfrm>
              <a:off x="1612" y="1197"/>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55" name="Rectangle 23"/>
            <p:cNvSpPr>
              <a:spLocks noChangeArrowheads="1"/>
            </p:cNvSpPr>
            <p:nvPr/>
          </p:nvSpPr>
          <p:spPr bwMode="auto">
            <a:xfrm>
              <a:off x="1853" y="1202"/>
              <a:ext cx="185" cy="204"/>
            </a:xfrm>
            <a:prstGeom prst="rect">
              <a:avLst/>
            </a:prstGeom>
            <a:noFill/>
            <a:ln w="9525">
              <a:solidFill>
                <a:schemeClr val="tx1"/>
              </a:solidFill>
              <a:miter lim="800000"/>
              <a:headEnd/>
              <a:tailEnd/>
            </a:ln>
            <a:effectLst/>
          </p:spPr>
          <p:txBody>
            <a:bodyPr wrap="none" anchor="ctr"/>
            <a:lstStyle/>
            <a:p>
              <a:endParaRPr lang="fr-FR"/>
            </a:p>
          </p:txBody>
        </p:sp>
        <p:sp>
          <p:nvSpPr>
            <p:cNvPr id="18456" name="Text Box 24"/>
            <p:cNvSpPr txBox="1">
              <a:spLocks noChangeArrowheads="1"/>
            </p:cNvSpPr>
            <p:nvPr/>
          </p:nvSpPr>
          <p:spPr bwMode="auto">
            <a:xfrm>
              <a:off x="1797" y="1197"/>
              <a:ext cx="255"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-2</a:t>
              </a:r>
              <a:endParaRPr lang="zh-CN" altLang="fr-FR" sz="1400" dirty="0">
                <a:ea typeface="宋体" charset="-122"/>
              </a:endParaRPr>
            </a:p>
          </p:txBody>
        </p:sp>
        <p:sp>
          <p:nvSpPr>
            <p:cNvPr id="18457" name="Rectangle 25"/>
            <p:cNvSpPr>
              <a:spLocks noChangeArrowheads="1"/>
            </p:cNvSpPr>
            <p:nvPr/>
          </p:nvSpPr>
          <p:spPr bwMode="auto">
            <a:xfrm>
              <a:off x="2036" y="1202"/>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58" name="Text Box 26"/>
            <p:cNvSpPr txBox="1">
              <a:spLocks noChangeArrowheads="1"/>
            </p:cNvSpPr>
            <p:nvPr/>
          </p:nvSpPr>
          <p:spPr bwMode="auto">
            <a:xfrm>
              <a:off x="1983" y="1197"/>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-1</a:t>
              </a:r>
              <a:endParaRPr lang="zh-CN" altLang="fr-FR" sz="1400" dirty="0">
                <a:ea typeface="宋体" charset="-122"/>
              </a:endParaRPr>
            </a:p>
          </p:txBody>
        </p:sp>
      </p:grpSp>
      <p:grpSp>
        <p:nvGrpSpPr>
          <p:cNvPr id="3" name="Group 27"/>
          <p:cNvGrpSpPr>
            <a:grpSpLocks/>
          </p:cNvGrpSpPr>
          <p:nvPr/>
        </p:nvGrpSpPr>
        <p:grpSpPr bwMode="auto">
          <a:xfrm>
            <a:off x="7797808" y="1573213"/>
            <a:ext cx="1036640" cy="969962"/>
            <a:chOff x="1612" y="795"/>
            <a:chExt cx="653" cy="611"/>
          </a:xfrm>
        </p:grpSpPr>
        <p:sp>
          <p:nvSpPr>
            <p:cNvPr id="18460" name="Rectangle 28"/>
            <p:cNvSpPr>
              <a:spLocks noChangeArrowheads="1"/>
            </p:cNvSpPr>
            <p:nvPr/>
          </p:nvSpPr>
          <p:spPr bwMode="auto">
            <a:xfrm>
              <a:off x="1671" y="795"/>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61" name="Text Box 29"/>
            <p:cNvSpPr txBox="1">
              <a:spLocks noChangeArrowheads="1"/>
            </p:cNvSpPr>
            <p:nvPr/>
          </p:nvSpPr>
          <p:spPr bwMode="auto">
            <a:xfrm>
              <a:off x="1612" y="8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62" name="Rectangle 30"/>
            <p:cNvSpPr>
              <a:spLocks noChangeArrowheads="1"/>
            </p:cNvSpPr>
            <p:nvPr/>
          </p:nvSpPr>
          <p:spPr bwMode="auto">
            <a:xfrm>
              <a:off x="1671" y="999"/>
              <a:ext cx="184" cy="203"/>
            </a:xfrm>
            <a:prstGeom prst="rect">
              <a:avLst/>
            </a:prstGeom>
            <a:noFill/>
            <a:ln w="9525">
              <a:solidFill>
                <a:schemeClr val="tx1"/>
              </a:solidFill>
              <a:miter lim="800000"/>
              <a:headEnd/>
              <a:tailEnd/>
            </a:ln>
            <a:effectLst/>
          </p:spPr>
          <p:txBody>
            <a:bodyPr wrap="none" anchor="ctr"/>
            <a:lstStyle/>
            <a:p>
              <a:endParaRPr lang="fr-FR"/>
            </a:p>
          </p:txBody>
        </p:sp>
        <p:sp>
          <p:nvSpPr>
            <p:cNvPr id="18463" name="Text Box 31"/>
            <p:cNvSpPr txBox="1">
              <a:spLocks noChangeArrowheads="1"/>
            </p:cNvSpPr>
            <p:nvPr/>
          </p:nvSpPr>
          <p:spPr bwMode="auto">
            <a:xfrm>
              <a:off x="1612" y="10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2</a:t>
              </a:r>
              <a:endParaRPr lang="zh-CN" altLang="fr-FR" sz="1400" dirty="0">
                <a:ea typeface="宋体" charset="-122"/>
              </a:endParaRPr>
            </a:p>
          </p:txBody>
        </p:sp>
        <p:sp>
          <p:nvSpPr>
            <p:cNvPr id="18464" name="Rectangle 32"/>
            <p:cNvSpPr>
              <a:spLocks noChangeArrowheads="1"/>
            </p:cNvSpPr>
            <p:nvPr/>
          </p:nvSpPr>
          <p:spPr bwMode="auto">
            <a:xfrm>
              <a:off x="1853" y="795"/>
              <a:ext cx="185" cy="204"/>
            </a:xfrm>
            <a:prstGeom prst="rect">
              <a:avLst/>
            </a:prstGeom>
            <a:noFill/>
            <a:ln w="9525">
              <a:solidFill>
                <a:schemeClr val="tx1"/>
              </a:solidFill>
              <a:miter lim="800000"/>
              <a:headEnd/>
              <a:tailEnd/>
            </a:ln>
            <a:effectLst/>
          </p:spPr>
          <p:txBody>
            <a:bodyPr wrap="none" anchor="ctr"/>
            <a:lstStyle/>
            <a:p>
              <a:endParaRPr lang="fr-FR"/>
            </a:p>
          </p:txBody>
        </p:sp>
        <p:sp>
          <p:nvSpPr>
            <p:cNvPr id="18465" name="Text Box 33"/>
            <p:cNvSpPr txBox="1">
              <a:spLocks noChangeArrowheads="1"/>
            </p:cNvSpPr>
            <p:nvPr/>
          </p:nvSpPr>
          <p:spPr bwMode="auto">
            <a:xfrm>
              <a:off x="1797" y="802"/>
              <a:ext cx="255"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0</a:t>
              </a:r>
              <a:endParaRPr lang="zh-CN" altLang="fr-FR" sz="1400" dirty="0">
                <a:ea typeface="宋体" charset="-122"/>
              </a:endParaRPr>
            </a:p>
          </p:txBody>
        </p:sp>
        <p:sp>
          <p:nvSpPr>
            <p:cNvPr id="18466" name="Rectangle 34"/>
            <p:cNvSpPr>
              <a:spLocks noChangeArrowheads="1"/>
            </p:cNvSpPr>
            <p:nvPr/>
          </p:nvSpPr>
          <p:spPr bwMode="auto">
            <a:xfrm>
              <a:off x="1853" y="999"/>
              <a:ext cx="185" cy="203"/>
            </a:xfrm>
            <a:prstGeom prst="rect">
              <a:avLst/>
            </a:prstGeom>
            <a:noFill/>
            <a:ln w="9525">
              <a:solidFill>
                <a:schemeClr val="tx1"/>
              </a:solidFill>
              <a:miter lim="800000"/>
              <a:headEnd/>
              <a:tailEnd/>
            </a:ln>
            <a:effectLst/>
          </p:spPr>
          <p:txBody>
            <a:bodyPr wrap="none" anchor="ctr"/>
            <a:lstStyle/>
            <a:p>
              <a:endParaRPr lang="fr-FR"/>
            </a:p>
          </p:txBody>
        </p:sp>
        <p:sp>
          <p:nvSpPr>
            <p:cNvPr id="18467" name="Text Box 35"/>
            <p:cNvSpPr txBox="1">
              <a:spLocks noChangeArrowheads="1"/>
            </p:cNvSpPr>
            <p:nvPr/>
          </p:nvSpPr>
          <p:spPr bwMode="auto">
            <a:xfrm>
              <a:off x="1788" y="1002"/>
              <a:ext cx="255"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0</a:t>
              </a:r>
              <a:endParaRPr lang="zh-CN" altLang="fr-FR" sz="1400" dirty="0">
                <a:ea typeface="宋体" charset="-122"/>
              </a:endParaRPr>
            </a:p>
          </p:txBody>
        </p:sp>
        <p:sp>
          <p:nvSpPr>
            <p:cNvPr id="18468" name="Rectangle 36"/>
            <p:cNvSpPr>
              <a:spLocks noChangeArrowheads="1"/>
            </p:cNvSpPr>
            <p:nvPr/>
          </p:nvSpPr>
          <p:spPr bwMode="auto">
            <a:xfrm>
              <a:off x="2036" y="795"/>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69" name="Text Box 37"/>
            <p:cNvSpPr txBox="1">
              <a:spLocks noChangeArrowheads="1"/>
            </p:cNvSpPr>
            <p:nvPr/>
          </p:nvSpPr>
          <p:spPr bwMode="auto">
            <a:xfrm>
              <a:off x="1992" y="8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70" name="Rectangle 38"/>
            <p:cNvSpPr>
              <a:spLocks noChangeArrowheads="1"/>
            </p:cNvSpPr>
            <p:nvPr/>
          </p:nvSpPr>
          <p:spPr bwMode="auto">
            <a:xfrm>
              <a:off x="2036" y="999"/>
              <a:ext cx="184" cy="203"/>
            </a:xfrm>
            <a:prstGeom prst="rect">
              <a:avLst/>
            </a:prstGeom>
            <a:noFill/>
            <a:ln w="9525">
              <a:solidFill>
                <a:schemeClr val="tx1"/>
              </a:solidFill>
              <a:miter lim="800000"/>
              <a:headEnd/>
              <a:tailEnd/>
            </a:ln>
            <a:effectLst/>
          </p:spPr>
          <p:txBody>
            <a:bodyPr wrap="none" anchor="ctr"/>
            <a:lstStyle/>
            <a:p>
              <a:endParaRPr lang="fr-FR"/>
            </a:p>
          </p:txBody>
        </p:sp>
        <p:sp>
          <p:nvSpPr>
            <p:cNvPr id="18471" name="Text Box 39"/>
            <p:cNvSpPr txBox="1">
              <a:spLocks noChangeArrowheads="1"/>
            </p:cNvSpPr>
            <p:nvPr/>
          </p:nvSpPr>
          <p:spPr bwMode="auto">
            <a:xfrm>
              <a:off x="1983" y="1002"/>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-2</a:t>
              </a:r>
              <a:endParaRPr lang="zh-CN" altLang="fr-FR" sz="1400" dirty="0">
                <a:ea typeface="宋体" charset="-122"/>
              </a:endParaRPr>
            </a:p>
          </p:txBody>
        </p:sp>
        <p:sp>
          <p:nvSpPr>
            <p:cNvPr id="18472" name="Rectangle 40"/>
            <p:cNvSpPr>
              <a:spLocks noChangeArrowheads="1"/>
            </p:cNvSpPr>
            <p:nvPr/>
          </p:nvSpPr>
          <p:spPr bwMode="auto">
            <a:xfrm>
              <a:off x="1671" y="1202"/>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73" name="Text Box 41"/>
            <p:cNvSpPr txBox="1">
              <a:spLocks noChangeArrowheads="1"/>
            </p:cNvSpPr>
            <p:nvPr/>
          </p:nvSpPr>
          <p:spPr bwMode="auto">
            <a:xfrm>
              <a:off x="1621" y="1197"/>
              <a:ext cx="254" cy="192"/>
            </a:xfrm>
            <a:prstGeom prst="rect">
              <a:avLst/>
            </a:prstGeom>
            <a:noFill/>
            <a:ln w="9525">
              <a:noFill/>
              <a:miter lim="800000"/>
              <a:headEnd/>
              <a:tailEnd/>
            </a:ln>
            <a:effectLst/>
          </p:spPr>
          <p:txBody>
            <a:bodyPr>
              <a:spAutoFit/>
            </a:bodyPr>
            <a:lstStyle/>
            <a:p>
              <a:pPr>
                <a:spcBef>
                  <a:spcPct val="50000"/>
                </a:spcBef>
              </a:pPr>
              <a:r>
                <a:rPr lang="zh-CN" altLang="fr-FR" sz="1400" b="1" dirty="0">
                  <a:ea typeface="宋体" charset="-122"/>
                </a:rPr>
                <a:t>  1</a:t>
              </a:r>
              <a:endParaRPr lang="zh-CN" altLang="fr-FR" sz="1400" dirty="0">
                <a:ea typeface="宋体" charset="-122"/>
              </a:endParaRPr>
            </a:p>
          </p:txBody>
        </p:sp>
        <p:sp>
          <p:nvSpPr>
            <p:cNvPr id="18474" name="Rectangle 42"/>
            <p:cNvSpPr>
              <a:spLocks noChangeArrowheads="1"/>
            </p:cNvSpPr>
            <p:nvPr/>
          </p:nvSpPr>
          <p:spPr bwMode="auto">
            <a:xfrm>
              <a:off x="1853" y="1202"/>
              <a:ext cx="185" cy="204"/>
            </a:xfrm>
            <a:prstGeom prst="rect">
              <a:avLst/>
            </a:prstGeom>
            <a:noFill/>
            <a:ln w="9525">
              <a:solidFill>
                <a:schemeClr val="tx1"/>
              </a:solidFill>
              <a:miter lim="800000"/>
              <a:headEnd/>
              <a:tailEnd/>
            </a:ln>
            <a:effectLst/>
          </p:spPr>
          <p:txBody>
            <a:bodyPr wrap="none" anchor="ctr"/>
            <a:lstStyle/>
            <a:p>
              <a:endParaRPr lang="fr-FR"/>
            </a:p>
          </p:txBody>
        </p:sp>
        <p:sp>
          <p:nvSpPr>
            <p:cNvPr id="18475" name="Text Box 43"/>
            <p:cNvSpPr txBox="1">
              <a:spLocks noChangeArrowheads="1"/>
            </p:cNvSpPr>
            <p:nvPr/>
          </p:nvSpPr>
          <p:spPr bwMode="auto">
            <a:xfrm>
              <a:off x="1852" y="1197"/>
              <a:ext cx="255"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0</a:t>
              </a:r>
              <a:endParaRPr lang="zh-CN" altLang="fr-FR" sz="1400">
                <a:ea typeface="宋体" charset="-122"/>
              </a:endParaRPr>
            </a:p>
          </p:txBody>
        </p:sp>
        <p:sp>
          <p:nvSpPr>
            <p:cNvPr id="18476" name="Rectangle 44"/>
            <p:cNvSpPr>
              <a:spLocks noChangeArrowheads="1"/>
            </p:cNvSpPr>
            <p:nvPr/>
          </p:nvSpPr>
          <p:spPr bwMode="auto">
            <a:xfrm>
              <a:off x="2036" y="1202"/>
              <a:ext cx="184" cy="204"/>
            </a:xfrm>
            <a:prstGeom prst="rect">
              <a:avLst/>
            </a:prstGeom>
            <a:noFill/>
            <a:ln w="9525">
              <a:solidFill>
                <a:schemeClr val="tx1"/>
              </a:solidFill>
              <a:miter lim="800000"/>
              <a:headEnd/>
              <a:tailEnd/>
            </a:ln>
            <a:effectLst/>
          </p:spPr>
          <p:txBody>
            <a:bodyPr wrap="none" anchor="ctr"/>
            <a:lstStyle/>
            <a:p>
              <a:endParaRPr lang="fr-FR"/>
            </a:p>
          </p:txBody>
        </p:sp>
        <p:sp>
          <p:nvSpPr>
            <p:cNvPr id="18477" name="Text Box 45"/>
            <p:cNvSpPr txBox="1">
              <a:spLocks noChangeArrowheads="1"/>
            </p:cNvSpPr>
            <p:nvPr/>
          </p:nvSpPr>
          <p:spPr bwMode="auto">
            <a:xfrm>
              <a:off x="2011" y="1197"/>
              <a:ext cx="254" cy="192"/>
            </a:xfrm>
            <a:prstGeom prst="rect">
              <a:avLst/>
            </a:prstGeom>
            <a:noFill/>
            <a:ln w="9525">
              <a:noFill/>
              <a:miter lim="800000"/>
              <a:headEnd/>
              <a:tailEnd/>
            </a:ln>
            <a:effectLst/>
          </p:spPr>
          <p:txBody>
            <a:bodyPr>
              <a:spAutoFit/>
            </a:bodyPr>
            <a:lstStyle/>
            <a:p>
              <a:pPr>
                <a:spcBef>
                  <a:spcPct val="50000"/>
                </a:spcBef>
              </a:pPr>
              <a:r>
                <a:rPr lang="zh-CN" altLang="fr-FR" sz="1400" b="1">
                  <a:ea typeface="宋体" charset="-122"/>
                </a:rPr>
                <a:t>-1</a:t>
              </a:r>
              <a:endParaRPr lang="zh-CN" altLang="fr-FR" sz="1400">
                <a:ea typeface="宋体" charset="-122"/>
              </a:endParaRPr>
            </a:p>
          </p:txBody>
        </p:sp>
      </p:grpSp>
      <p:sp>
        <p:nvSpPr>
          <p:cNvPr id="18478" name="Text Box 46"/>
          <p:cNvSpPr txBox="1">
            <a:spLocks noChangeArrowheads="1"/>
          </p:cNvSpPr>
          <p:nvPr/>
        </p:nvSpPr>
        <p:spPr bwMode="auto">
          <a:xfrm>
            <a:off x="3086100" y="825500"/>
            <a:ext cx="2006600" cy="579438"/>
          </a:xfrm>
          <a:prstGeom prst="rect">
            <a:avLst/>
          </a:prstGeom>
          <a:noFill/>
          <a:ln w="9525">
            <a:noFill/>
            <a:miter lim="800000"/>
            <a:headEnd/>
            <a:tailEnd/>
          </a:ln>
          <a:effectLst/>
        </p:spPr>
        <p:txBody>
          <a:bodyPr>
            <a:spAutoFit/>
          </a:bodyPr>
          <a:lstStyle/>
          <a:p>
            <a:pPr>
              <a:spcBef>
                <a:spcPct val="50000"/>
              </a:spcBef>
            </a:pPr>
            <a:r>
              <a:rPr lang="fr-FR" altLang="zh-CN" sz="3200" b="1">
                <a:solidFill>
                  <a:srgbClr val="FF3300"/>
                </a:solidFill>
                <a:effectLst>
                  <a:outerShdw blurRad="38100" dist="38100" dir="2700000" algn="tl">
                    <a:srgbClr val="000000"/>
                  </a:outerShdw>
                </a:effectLst>
                <a:latin typeface="Comic Sans MS" pitchFamily="66" charset="0"/>
                <a:ea typeface="宋体" charset="-122"/>
              </a:rPr>
              <a:t>RELIEF </a:t>
            </a:r>
            <a:endParaRPr lang="fr-FR" altLang="zh-CN">
              <a:ea typeface="宋体" charset="-122"/>
            </a:endParaRPr>
          </a:p>
        </p:txBody>
      </p:sp>
      <p:sp>
        <p:nvSpPr>
          <p:cNvPr id="18479" name="Text Box 47"/>
          <p:cNvSpPr txBox="1">
            <a:spLocks noChangeArrowheads="1"/>
          </p:cNvSpPr>
          <p:nvPr/>
        </p:nvSpPr>
        <p:spPr bwMode="auto">
          <a:xfrm>
            <a:off x="4953000" y="990600"/>
            <a:ext cx="2527300" cy="369332"/>
          </a:xfrm>
          <a:prstGeom prst="rect">
            <a:avLst/>
          </a:prstGeom>
          <a:noFill/>
          <a:ln w="9525">
            <a:noFill/>
            <a:miter lim="800000"/>
            <a:headEnd/>
            <a:tailEnd/>
          </a:ln>
          <a:effectLst/>
        </p:spPr>
        <p:txBody>
          <a:bodyPr>
            <a:spAutoFit/>
          </a:bodyPr>
          <a:lstStyle/>
          <a:p>
            <a:pPr>
              <a:spcBef>
                <a:spcPct val="50000"/>
              </a:spcBef>
            </a:pPr>
            <a:r>
              <a:rPr lang="fr-FR" altLang="zh-CN" b="1">
                <a:solidFill>
                  <a:schemeClr val="accent2"/>
                </a:solidFill>
                <a:latin typeface="Arial" charset="0"/>
                <a:ea typeface="宋体" charset="-122"/>
              </a:rPr>
              <a:t>Filtre SOBEL</a:t>
            </a:r>
            <a:endParaRPr lang="fr-FR" altLang="zh-CN">
              <a:ea typeface="宋体" charset="-122"/>
            </a:endParaRPr>
          </a:p>
        </p:txBody>
      </p:sp>
      <p:sp>
        <p:nvSpPr>
          <p:cNvPr id="18480" name="Text Box 48"/>
          <p:cNvSpPr txBox="1">
            <a:spLocks noChangeArrowheads="1"/>
          </p:cNvSpPr>
          <p:nvPr/>
        </p:nvSpPr>
        <p:spPr bwMode="auto">
          <a:xfrm>
            <a:off x="3670300" y="6057901"/>
            <a:ext cx="2273300" cy="366713"/>
          </a:xfrm>
          <a:prstGeom prst="rect">
            <a:avLst/>
          </a:prstGeom>
          <a:noFill/>
          <a:ln w="9525">
            <a:noFill/>
            <a:miter lim="800000"/>
            <a:headEnd/>
            <a:tailEnd/>
          </a:ln>
          <a:effectLst/>
        </p:spPr>
        <p:txBody>
          <a:bodyPr>
            <a:spAutoFit/>
          </a:bodyPr>
          <a:lstStyle/>
          <a:p>
            <a:pPr algn="ctr">
              <a:spcBef>
                <a:spcPct val="50000"/>
              </a:spcBef>
            </a:pPr>
            <a:r>
              <a:rPr lang="fr-FR" altLang="zh-CN" b="1">
                <a:ea typeface="宋体" charset="-122"/>
              </a:rPr>
              <a:t>Horizontal</a:t>
            </a:r>
            <a:endParaRPr lang="fr-FR" altLang="zh-CN" sz="1600" b="1">
              <a:ea typeface="宋体" charset="-122"/>
            </a:endParaRPr>
          </a:p>
        </p:txBody>
      </p:sp>
      <p:sp>
        <p:nvSpPr>
          <p:cNvPr id="18481" name="Text Box 49"/>
          <p:cNvSpPr txBox="1">
            <a:spLocks noChangeArrowheads="1"/>
          </p:cNvSpPr>
          <p:nvPr/>
        </p:nvSpPr>
        <p:spPr bwMode="auto">
          <a:xfrm>
            <a:off x="7010400" y="6032501"/>
            <a:ext cx="2679700" cy="366713"/>
          </a:xfrm>
          <a:prstGeom prst="rect">
            <a:avLst/>
          </a:prstGeom>
          <a:noFill/>
          <a:ln w="9525">
            <a:noFill/>
            <a:miter lim="800000"/>
            <a:headEnd/>
            <a:tailEnd/>
          </a:ln>
          <a:effectLst/>
        </p:spPr>
        <p:txBody>
          <a:bodyPr>
            <a:spAutoFit/>
          </a:bodyPr>
          <a:lstStyle/>
          <a:p>
            <a:pPr algn="ctr">
              <a:spcBef>
                <a:spcPct val="50000"/>
              </a:spcBef>
            </a:pPr>
            <a:r>
              <a:rPr lang="fr-FR" altLang="zh-CN" b="1">
                <a:ea typeface="宋体" charset="-122"/>
              </a:rPr>
              <a:t>Vertical</a:t>
            </a:r>
          </a:p>
        </p:txBody>
      </p:sp>
      <p:sp>
        <p:nvSpPr>
          <p:cNvPr id="18483" name="WordArt 51"/>
          <p:cNvSpPr>
            <a:spLocks noChangeArrowheads="1" noChangeShapeType="1" noTextEdit="1"/>
          </p:cNvSpPr>
          <p:nvPr/>
        </p:nvSpPr>
        <p:spPr bwMode="auto">
          <a:xfrm>
            <a:off x="6486525" y="315913"/>
            <a:ext cx="3644900" cy="444500"/>
          </a:xfrm>
          <a:prstGeom prst="rect">
            <a:avLst/>
          </a:prstGeom>
        </p:spPr>
        <p:txBody>
          <a:bodyPr wrap="none" fromWordArt="1">
            <a:prstTxWarp prst="textPlain">
              <a:avLst>
                <a:gd name="adj" fmla="val 50000"/>
              </a:avLst>
            </a:prstTxWarp>
          </a:bodyPr>
          <a:lstStyle/>
          <a:p>
            <a:pPr algn="ctr"/>
            <a:r>
              <a:rPr lang="fr-FR" sz="20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a:cs typeface="Arial"/>
              </a:rPr>
              <a:t>Traitement d'Images</a:t>
            </a:r>
          </a:p>
        </p:txBody>
      </p:sp>
    </p:spTree>
    <p:extLst>
      <p:ext uri="{BB962C8B-B14F-4D97-AF65-F5344CB8AC3E}">
        <p14:creationId xmlns:p14="http://schemas.microsoft.com/office/powerpoint/2010/main" val="1372097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descr="eleph"/>
          <p:cNvPicPr>
            <a:picLocks noChangeAspect="1" noChangeArrowheads="1"/>
          </p:cNvPicPr>
          <p:nvPr/>
        </p:nvPicPr>
        <p:blipFill>
          <a:blip r:embed="rId3"/>
          <a:srcRect/>
          <a:stretch>
            <a:fillRect/>
          </a:stretch>
        </p:blipFill>
        <p:spPr bwMode="auto">
          <a:xfrm>
            <a:off x="3000376" y="692150"/>
            <a:ext cx="1439863" cy="2154238"/>
          </a:xfrm>
          <a:prstGeom prst="rect">
            <a:avLst/>
          </a:prstGeom>
          <a:noFill/>
        </p:spPr>
      </p:pic>
      <p:pic>
        <p:nvPicPr>
          <p:cNvPr id="184323" name="Picture 3" descr="eleph_ndg"/>
          <p:cNvPicPr>
            <a:picLocks noChangeAspect="1" noChangeArrowheads="1"/>
          </p:cNvPicPr>
          <p:nvPr/>
        </p:nvPicPr>
        <p:blipFill>
          <a:blip r:embed="rId4"/>
          <a:srcRect/>
          <a:stretch>
            <a:fillRect/>
          </a:stretch>
        </p:blipFill>
        <p:spPr bwMode="auto">
          <a:xfrm>
            <a:off x="5016501" y="692150"/>
            <a:ext cx="1439863" cy="2152650"/>
          </a:xfrm>
          <a:prstGeom prst="rect">
            <a:avLst/>
          </a:prstGeom>
          <a:noFill/>
        </p:spPr>
      </p:pic>
      <p:pic>
        <p:nvPicPr>
          <p:cNvPr id="184324" name="Picture 4" descr="eleph_lissage"/>
          <p:cNvPicPr>
            <a:picLocks noChangeAspect="1" noChangeArrowheads="1"/>
          </p:cNvPicPr>
          <p:nvPr/>
        </p:nvPicPr>
        <p:blipFill>
          <a:blip r:embed="rId5"/>
          <a:srcRect/>
          <a:stretch>
            <a:fillRect/>
          </a:stretch>
        </p:blipFill>
        <p:spPr bwMode="auto">
          <a:xfrm>
            <a:off x="6743701" y="692150"/>
            <a:ext cx="1439863" cy="2152650"/>
          </a:xfrm>
          <a:prstGeom prst="rect">
            <a:avLst/>
          </a:prstGeom>
          <a:noFill/>
        </p:spPr>
      </p:pic>
      <p:pic>
        <p:nvPicPr>
          <p:cNvPr id="184325" name="Picture 5" descr="eleph_bin"/>
          <p:cNvPicPr>
            <a:picLocks noChangeAspect="1" noChangeArrowheads="1"/>
          </p:cNvPicPr>
          <p:nvPr/>
        </p:nvPicPr>
        <p:blipFill>
          <a:blip r:embed="rId6"/>
          <a:srcRect/>
          <a:stretch>
            <a:fillRect/>
          </a:stretch>
        </p:blipFill>
        <p:spPr bwMode="auto">
          <a:xfrm>
            <a:off x="8688388" y="692150"/>
            <a:ext cx="1439862" cy="2152650"/>
          </a:xfrm>
          <a:prstGeom prst="rect">
            <a:avLst/>
          </a:prstGeom>
          <a:noFill/>
        </p:spPr>
      </p:pic>
      <p:sp>
        <p:nvSpPr>
          <p:cNvPr id="184326" name="Rectangle 6"/>
          <p:cNvSpPr>
            <a:spLocks noChangeArrowheads="1"/>
          </p:cNvSpPr>
          <p:nvPr/>
        </p:nvSpPr>
        <p:spPr bwMode="auto">
          <a:xfrm>
            <a:off x="5591175" y="5734050"/>
            <a:ext cx="1701800" cy="336550"/>
          </a:xfrm>
          <a:prstGeom prst="rect">
            <a:avLst/>
          </a:prstGeom>
          <a:noFill/>
          <a:ln w="9525">
            <a:noFill/>
            <a:miter lim="800000"/>
            <a:headEnd/>
            <a:tailEnd/>
          </a:ln>
          <a:effectLst/>
        </p:spPr>
        <p:txBody>
          <a:bodyPr>
            <a:spAutoFit/>
          </a:bodyPr>
          <a:lstStyle/>
          <a:p>
            <a:r>
              <a:rPr lang="fr-FR" sz="1600" b="1"/>
              <a:t>ORIGINALE</a:t>
            </a:r>
          </a:p>
        </p:txBody>
      </p:sp>
      <p:sp>
        <p:nvSpPr>
          <p:cNvPr id="184327" name="Rectangle 7"/>
          <p:cNvSpPr>
            <a:spLocks noChangeArrowheads="1"/>
          </p:cNvSpPr>
          <p:nvPr/>
        </p:nvSpPr>
        <p:spPr bwMode="auto">
          <a:xfrm>
            <a:off x="2855913" y="2997200"/>
            <a:ext cx="1701800" cy="369332"/>
          </a:xfrm>
          <a:prstGeom prst="rect">
            <a:avLst/>
          </a:prstGeom>
          <a:noFill/>
          <a:ln w="9525">
            <a:noFill/>
            <a:miter lim="800000"/>
            <a:headEnd/>
            <a:tailEnd/>
          </a:ln>
          <a:effectLst/>
        </p:spPr>
        <p:txBody>
          <a:bodyPr>
            <a:spAutoFit/>
          </a:bodyPr>
          <a:lstStyle/>
          <a:p>
            <a:r>
              <a:rPr lang="fr-FR" b="1" dirty="0"/>
              <a:t>Originale</a:t>
            </a:r>
          </a:p>
        </p:txBody>
      </p:sp>
      <p:sp>
        <p:nvSpPr>
          <p:cNvPr id="184328" name="Rectangle 8"/>
          <p:cNvSpPr>
            <a:spLocks noChangeArrowheads="1"/>
          </p:cNvSpPr>
          <p:nvPr/>
        </p:nvSpPr>
        <p:spPr bwMode="auto">
          <a:xfrm>
            <a:off x="8543925" y="2997200"/>
            <a:ext cx="1701800" cy="369332"/>
          </a:xfrm>
          <a:prstGeom prst="rect">
            <a:avLst/>
          </a:prstGeom>
          <a:noFill/>
          <a:ln w="9525">
            <a:noFill/>
            <a:miter lim="800000"/>
            <a:headEnd/>
            <a:tailEnd/>
          </a:ln>
          <a:effectLst/>
        </p:spPr>
        <p:txBody>
          <a:bodyPr>
            <a:spAutoFit/>
          </a:bodyPr>
          <a:lstStyle/>
          <a:p>
            <a:r>
              <a:rPr lang="fr-FR" b="1" dirty="0" err="1"/>
              <a:t>Binarisée</a:t>
            </a:r>
            <a:endParaRPr lang="fr-FR" sz="1600" b="1" dirty="0"/>
          </a:p>
        </p:txBody>
      </p:sp>
      <p:sp>
        <p:nvSpPr>
          <p:cNvPr id="184329" name="Rectangle 9"/>
          <p:cNvSpPr>
            <a:spLocks noChangeArrowheads="1"/>
          </p:cNvSpPr>
          <p:nvPr/>
        </p:nvSpPr>
        <p:spPr bwMode="auto">
          <a:xfrm>
            <a:off x="6816725" y="2997200"/>
            <a:ext cx="1701800" cy="369332"/>
          </a:xfrm>
          <a:prstGeom prst="rect">
            <a:avLst/>
          </a:prstGeom>
          <a:noFill/>
          <a:ln w="9525">
            <a:noFill/>
            <a:miter lim="800000"/>
            <a:headEnd/>
            <a:tailEnd/>
          </a:ln>
          <a:effectLst/>
        </p:spPr>
        <p:txBody>
          <a:bodyPr>
            <a:spAutoFit/>
          </a:bodyPr>
          <a:lstStyle/>
          <a:p>
            <a:r>
              <a:rPr lang="fr-FR" b="1" dirty="0"/>
              <a:t>Lissage</a:t>
            </a:r>
            <a:endParaRPr lang="fr-FR" sz="1600" b="1" dirty="0"/>
          </a:p>
        </p:txBody>
      </p:sp>
      <p:sp>
        <p:nvSpPr>
          <p:cNvPr id="184330" name="Rectangle 10"/>
          <p:cNvSpPr>
            <a:spLocks noChangeArrowheads="1"/>
          </p:cNvSpPr>
          <p:nvPr/>
        </p:nvSpPr>
        <p:spPr bwMode="auto">
          <a:xfrm>
            <a:off x="3503613" y="5734050"/>
            <a:ext cx="1701800" cy="336550"/>
          </a:xfrm>
          <a:prstGeom prst="rect">
            <a:avLst/>
          </a:prstGeom>
          <a:noFill/>
          <a:ln w="9525">
            <a:noFill/>
            <a:miter lim="800000"/>
            <a:headEnd/>
            <a:tailEnd/>
          </a:ln>
          <a:effectLst/>
        </p:spPr>
        <p:txBody>
          <a:bodyPr>
            <a:spAutoFit/>
          </a:bodyPr>
          <a:lstStyle/>
          <a:p>
            <a:r>
              <a:rPr lang="fr-FR" sz="1600" b="1"/>
              <a:t>ORIGINALE</a:t>
            </a:r>
          </a:p>
        </p:txBody>
      </p:sp>
      <p:sp>
        <p:nvSpPr>
          <p:cNvPr id="184331" name="Rectangle 11"/>
          <p:cNvSpPr>
            <a:spLocks noChangeArrowheads="1"/>
          </p:cNvSpPr>
          <p:nvPr/>
        </p:nvSpPr>
        <p:spPr bwMode="auto">
          <a:xfrm>
            <a:off x="4872038" y="2997200"/>
            <a:ext cx="1701800" cy="369332"/>
          </a:xfrm>
          <a:prstGeom prst="rect">
            <a:avLst/>
          </a:prstGeom>
          <a:noFill/>
          <a:ln w="9525">
            <a:noFill/>
            <a:miter lim="800000"/>
            <a:headEnd/>
            <a:tailEnd/>
          </a:ln>
          <a:effectLst/>
        </p:spPr>
        <p:txBody>
          <a:bodyPr>
            <a:spAutoFit/>
          </a:bodyPr>
          <a:lstStyle/>
          <a:p>
            <a:r>
              <a:rPr lang="fr-FR" b="1" dirty="0"/>
              <a:t>Niveaux de gris</a:t>
            </a:r>
          </a:p>
        </p:txBody>
      </p:sp>
      <p:pic>
        <p:nvPicPr>
          <p:cNvPr id="184332" name="Picture 12" descr="eleph_inverse"/>
          <p:cNvPicPr>
            <a:picLocks noChangeAspect="1" noChangeArrowheads="1"/>
          </p:cNvPicPr>
          <p:nvPr/>
        </p:nvPicPr>
        <p:blipFill>
          <a:blip r:embed="rId7"/>
          <a:srcRect/>
          <a:stretch>
            <a:fillRect/>
          </a:stretch>
        </p:blipFill>
        <p:spPr bwMode="auto">
          <a:xfrm>
            <a:off x="3432176" y="3933825"/>
            <a:ext cx="1439863" cy="2152650"/>
          </a:xfrm>
          <a:prstGeom prst="rect">
            <a:avLst/>
          </a:prstGeom>
          <a:noFill/>
        </p:spPr>
      </p:pic>
      <p:pic>
        <p:nvPicPr>
          <p:cNvPr id="184333" name="Picture 13" descr="eleph_cont_laplacien"/>
          <p:cNvPicPr>
            <a:picLocks noChangeAspect="1" noChangeArrowheads="1"/>
          </p:cNvPicPr>
          <p:nvPr/>
        </p:nvPicPr>
        <p:blipFill>
          <a:blip r:embed="rId8"/>
          <a:srcRect/>
          <a:stretch>
            <a:fillRect/>
          </a:stretch>
        </p:blipFill>
        <p:spPr bwMode="auto">
          <a:xfrm>
            <a:off x="5448300" y="3860801"/>
            <a:ext cx="1443038" cy="2157413"/>
          </a:xfrm>
          <a:prstGeom prst="rect">
            <a:avLst/>
          </a:prstGeom>
          <a:noFill/>
        </p:spPr>
      </p:pic>
      <p:pic>
        <p:nvPicPr>
          <p:cNvPr id="184334" name="Picture 14" descr="eleph_cont_sobel"/>
          <p:cNvPicPr>
            <a:picLocks noChangeAspect="1" noChangeArrowheads="1"/>
          </p:cNvPicPr>
          <p:nvPr/>
        </p:nvPicPr>
        <p:blipFill>
          <a:blip r:embed="rId9"/>
          <a:srcRect/>
          <a:stretch>
            <a:fillRect/>
          </a:stretch>
        </p:blipFill>
        <p:spPr bwMode="auto">
          <a:xfrm>
            <a:off x="7896225" y="3789363"/>
            <a:ext cx="1443038" cy="2157412"/>
          </a:xfrm>
          <a:prstGeom prst="rect">
            <a:avLst/>
          </a:prstGeom>
          <a:noFill/>
        </p:spPr>
      </p:pic>
      <p:sp>
        <p:nvSpPr>
          <p:cNvPr id="184335" name="Rectangle 15"/>
          <p:cNvSpPr>
            <a:spLocks noChangeArrowheads="1"/>
          </p:cNvSpPr>
          <p:nvPr/>
        </p:nvSpPr>
        <p:spPr bwMode="auto">
          <a:xfrm>
            <a:off x="3143250" y="6237288"/>
            <a:ext cx="1701800" cy="369332"/>
          </a:xfrm>
          <a:prstGeom prst="rect">
            <a:avLst/>
          </a:prstGeom>
          <a:noFill/>
          <a:ln w="9525">
            <a:noFill/>
            <a:miter lim="800000"/>
            <a:headEnd/>
            <a:tailEnd/>
          </a:ln>
          <a:effectLst/>
        </p:spPr>
        <p:txBody>
          <a:bodyPr>
            <a:spAutoFit/>
          </a:bodyPr>
          <a:lstStyle/>
          <a:p>
            <a:r>
              <a:rPr lang="fr-FR" b="1" dirty="0"/>
              <a:t>Inversée</a:t>
            </a:r>
            <a:endParaRPr lang="fr-FR" sz="1600" b="1" dirty="0"/>
          </a:p>
        </p:txBody>
      </p:sp>
      <p:sp>
        <p:nvSpPr>
          <p:cNvPr id="184336" name="Rectangle 16"/>
          <p:cNvSpPr>
            <a:spLocks noChangeArrowheads="1"/>
          </p:cNvSpPr>
          <p:nvPr/>
        </p:nvSpPr>
        <p:spPr bwMode="auto">
          <a:xfrm>
            <a:off x="5375276" y="6194395"/>
            <a:ext cx="2002151" cy="400110"/>
          </a:xfrm>
          <a:prstGeom prst="rect">
            <a:avLst/>
          </a:prstGeom>
          <a:noFill/>
          <a:ln w="9525">
            <a:noFill/>
            <a:miter lim="800000"/>
            <a:headEnd/>
            <a:tailEnd/>
          </a:ln>
          <a:effectLst/>
        </p:spPr>
        <p:txBody>
          <a:bodyPr wrap="none" anchor="ctr">
            <a:spAutoFit/>
          </a:bodyPr>
          <a:lstStyle/>
          <a:p>
            <a:r>
              <a:rPr lang="fr-FR" b="1" dirty="0"/>
              <a:t>contours-</a:t>
            </a:r>
            <a:r>
              <a:rPr lang="fr-FR" b="1" dirty="0" err="1"/>
              <a:t>laplacien</a:t>
            </a:r>
            <a:r>
              <a:rPr lang="fr-FR" sz="2000" dirty="0"/>
              <a:t> </a:t>
            </a:r>
            <a:endParaRPr lang="fr-FR" dirty="0"/>
          </a:p>
        </p:txBody>
      </p:sp>
      <p:sp>
        <p:nvSpPr>
          <p:cNvPr id="184337" name="Rectangle 17"/>
          <p:cNvSpPr>
            <a:spLocks noChangeArrowheads="1"/>
          </p:cNvSpPr>
          <p:nvPr/>
        </p:nvSpPr>
        <p:spPr bwMode="auto">
          <a:xfrm>
            <a:off x="7967663" y="6121370"/>
            <a:ext cx="1657505" cy="400110"/>
          </a:xfrm>
          <a:prstGeom prst="rect">
            <a:avLst/>
          </a:prstGeom>
          <a:noFill/>
          <a:ln w="9525">
            <a:noFill/>
            <a:miter lim="800000"/>
            <a:headEnd/>
            <a:tailEnd/>
          </a:ln>
          <a:effectLst/>
        </p:spPr>
        <p:txBody>
          <a:bodyPr wrap="none" anchor="ctr">
            <a:spAutoFit/>
          </a:bodyPr>
          <a:lstStyle/>
          <a:p>
            <a:r>
              <a:rPr lang="fr-FR" b="1" dirty="0"/>
              <a:t>contours-</a:t>
            </a:r>
            <a:r>
              <a:rPr lang="fr-FR" b="1" dirty="0" err="1"/>
              <a:t>sobel</a:t>
            </a:r>
            <a:r>
              <a:rPr lang="fr-FR" sz="2000" dirty="0"/>
              <a:t> </a:t>
            </a:r>
          </a:p>
        </p:txBody>
      </p:sp>
      <p:sp>
        <p:nvSpPr>
          <p:cNvPr id="184338" name="WordArt 18"/>
          <p:cNvSpPr>
            <a:spLocks noChangeArrowheads="1" noChangeShapeType="1" noTextEdit="1"/>
          </p:cNvSpPr>
          <p:nvPr/>
        </p:nvSpPr>
        <p:spPr bwMode="auto">
          <a:xfrm>
            <a:off x="5232401" y="0"/>
            <a:ext cx="2162175" cy="647700"/>
          </a:xfrm>
          <a:prstGeom prst="rect">
            <a:avLst/>
          </a:prstGeom>
        </p:spPr>
        <p:txBody>
          <a:bodyPr wrap="none" fromWordArt="1">
            <a:prstTxWarp prst="textPlain">
              <a:avLst>
                <a:gd name="adj" fmla="val 50000"/>
              </a:avLst>
            </a:prstTxWarp>
          </a:bodyPr>
          <a:lstStyle/>
          <a:p>
            <a:pPr algn="ctr"/>
            <a:r>
              <a:rPr lang="fr-FR" sz="3600" kern="10">
                <a:ln w="9525">
                  <a:solidFill>
                    <a:srgbClr val="000000"/>
                  </a:solidFill>
                  <a:round/>
                  <a:headEnd/>
                  <a:tailEnd/>
                </a:ln>
                <a:solidFill>
                  <a:srgbClr val="FFFFFF"/>
                </a:solidFill>
                <a:latin typeface="Arial Black"/>
              </a:rPr>
              <a:t>Exemple</a:t>
            </a:r>
          </a:p>
        </p:txBody>
      </p:sp>
    </p:spTree>
    <p:extLst>
      <p:ext uri="{BB962C8B-B14F-4D97-AF65-F5344CB8AC3E}">
        <p14:creationId xmlns:p14="http://schemas.microsoft.com/office/powerpoint/2010/main" val="2931723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re 1"/>
          <p:cNvSpPr txBox="1">
            <a:spLocks/>
          </p:cNvSpPr>
          <p:nvPr/>
        </p:nvSpPr>
        <p:spPr>
          <a:xfrm>
            <a:off x="-1" y="1"/>
            <a:ext cx="6713839" cy="420129"/>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11- </a:t>
            </a:r>
            <a:r>
              <a:rPr lang="fr-FR" sz="3600" b="1" dirty="0" err="1"/>
              <a:t>OpenCV</a:t>
            </a:r>
            <a:r>
              <a:rPr lang="fr-FR" sz="3600" b="1" dirty="0"/>
              <a:t> &amp; Filtrage des images  </a:t>
            </a:r>
            <a:endParaRPr lang="fr-FR" sz="3600" b="1" dirty="0">
              <a:solidFill>
                <a:srgbClr val="FFFF00"/>
              </a:solidFill>
            </a:endParaRPr>
          </a:p>
        </p:txBody>
      </p:sp>
      <p:graphicFrame>
        <p:nvGraphicFramePr>
          <p:cNvPr id="4" name="Tableau 3"/>
          <p:cNvGraphicFramePr>
            <a:graphicFrameLocks noGrp="1"/>
          </p:cNvGraphicFramePr>
          <p:nvPr>
            <p:extLst>
              <p:ext uri="{D42A27DB-BD31-4B8C-83A1-F6EECF244321}">
                <p14:modId xmlns:p14="http://schemas.microsoft.com/office/powerpoint/2010/main" val="3686775986"/>
              </p:ext>
            </p:extLst>
          </p:nvPr>
        </p:nvGraphicFramePr>
        <p:xfrm>
          <a:off x="369589" y="875859"/>
          <a:ext cx="5884043" cy="4389120"/>
        </p:xfrm>
        <a:graphic>
          <a:graphicData uri="http://schemas.openxmlformats.org/drawingml/2006/table">
            <a:tbl>
              <a:tblPr/>
              <a:tblGrid>
                <a:gridCol w="5884043">
                  <a:extLst>
                    <a:ext uri="{9D8B030D-6E8A-4147-A177-3AD203B41FA5}">
                      <a16:colId xmlns:a16="http://schemas.microsoft.com/office/drawing/2014/main" val="20000"/>
                    </a:ext>
                  </a:extLst>
                </a:gridCol>
              </a:tblGrid>
              <a:tr h="4351338">
                <a:tc>
                  <a:txBody>
                    <a:bodyPr/>
                    <a:lstStyle/>
                    <a:p>
                      <a:pPr algn="l" rtl="0" fontAlgn="base"/>
                      <a:r>
                        <a:rPr lang="fr-FR" sz="1600" b="0" i="0" dirty="0">
                          <a:effectLst/>
                          <a:latin typeface="Fira Mono"/>
                        </a:rPr>
                        <a:t>import cv2</a:t>
                      </a:r>
                    </a:p>
                    <a:p>
                      <a:pPr algn="l" rtl="0" fontAlgn="base"/>
                      <a:r>
                        <a:rPr lang="fr-FR" sz="1600" b="0" i="0" dirty="0">
                          <a:effectLst/>
                          <a:latin typeface="Fira Mono"/>
                        </a:rPr>
                        <a:t>import </a:t>
                      </a:r>
                      <a:r>
                        <a:rPr lang="fr-FR" sz="1600" b="0" i="0" dirty="0" err="1">
                          <a:effectLst/>
                          <a:latin typeface="Fira Mono"/>
                        </a:rPr>
                        <a:t>numpy</a:t>
                      </a:r>
                      <a:r>
                        <a:rPr lang="fr-FR" sz="1600" b="0" i="0" dirty="0">
                          <a:effectLst/>
                          <a:latin typeface="Fira Mono"/>
                        </a:rPr>
                        <a:t> as </a:t>
                      </a:r>
                      <a:r>
                        <a:rPr lang="fr-FR" sz="1600" b="0" i="0" dirty="0" err="1">
                          <a:effectLst/>
                          <a:latin typeface="Fira Mono"/>
                        </a:rPr>
                        <a:t>np</a:t>
                      </a:r>
                      <a:endParaRPr lang="fr-FR" sz="1600" b="0" i="0" dirty="0">
                        <a:effectLst/>
                        <a:latin typeface="Fira Mono"/>
                      </a:endParaRPr>
                    </a:p>
                    <a:p>
                      <a:pPr algn="l" rtl="0" fontAlgn="base"/>
                      <a:r>
                        <a:rPr lang="fr-FR" sz="1600" b="0" i="0" dirty="0">
                          <a:effectLst/>
                          <a:latin typeface="Fira Mono"/>
                        </a:rPr>
                        <a:t># </a:t>
                      </a:r>
                      <a:r>
                        <a:rPr lang="fr-FR" sz="1600" b="0" i="0" dirty="0" err="1">
                          <a:effectLst/>
                          <a:latin typeface="Fira Mono"/>
                        </a:rPr>
                        <a:t>Loading</a:t>
                      </a:r>
                      <a:r>
                        <a:rPr lang="fr-FR" sz="1600" b="0" i="0" dirty="0">
                          <a:effectLst/>
                          <a:latin typeface="Fira Mono"/>
                        </a:rPr>
                        <a:t> source image</a:t>
                      </a:r>
                    </a:p>
                    <a:p>
                      <a:pPr algn="l" rtl="0" fontAlgn="base"/>
                      <a:r>
                        <a:rPr lang="fr-FR" sz="1600" b="0" i="0" dirty="0" err="1">
                          <a:effectLst/>
                          <a:latin typeface="Fira Mono"/>
                        </a:rPr>
                        <a:t>src_image</a:t>
                      </a:r>
                      <a:r>
                        <a:rPr lang="fr-FR" sz="1600" b="0" i="0" dirty="0">
                          <a:effectLst/>
                          <a:latin typeface="Fira Mono"/>
                        </a:rPr>
                        <a:t> = cv2.imread("dog.jpg")</a:t>
                      </a:r>
                    </a:p>
                    <a:p>
                      <a:pPr algn="l" rtl="0" fontAlgn="base"/>
                      <a:r>
                        <a:rPr lang="fr-FR" sz="1600" b="0" i="0" dirty="0">
                          <a:effectLst/>
                          <a:latin typeface="Fira Mono"/>
                        </a:rPr>
                        <a:t># </a:t>
                      </a:r>
                      <a:r>
                        <a:rPr lang="fr-FR" sz="1600" b="0" i="0" dirty="0" err="1">
                          <a:effectLst/>
                          <a:latin typeface="Fira Mono"/>
                        </a:rPr>
                        <a:t>Defining</a:t>
                      </a:r>
                      <a:r>
                        <a:rPr lang="fr-FR" sz="1600" b="0" i="0" dirty="0">
                          <a:effectLst/>
                          <a:latin typeface="Fira Mono"/>
                        </a:rPr>
                        <a:t> the </a:t>
                      </a:r>
                      <a:r>
                        <a:rPr lang="fr-FR" sz="1600" b="0" i="0" dirty="0" err="1">
                          <a:effectLst/>
                          <a:latin typeface="Fira Mono"/>
                        </a:rPr>
                        <a:t>kernel</a:t>
                      </a:r>
                      <a:r>
                        <a:rPr lang="fr-FR" sz="1600" b="0" i="0" dirty="0">
                          <a:effectLst/>
                          <a:latin typeface="Fira Mono"/>
                        </a:rPr>
                        <a:t> of size 3x3</a:t>
                      </a:r>
                    </a:p>
                    <a:p>
                      <a:pPr algn="l" rtl="0" fontAlgn="base"/>
                      <a:r>
                        <a:rPr lang="fr-FR" sz="1600" b="0" i="0" dirty="0" err="1">
                          <a:solidFill>
                            <a:srgbClr val="FF0000"/>
                          </a:solidFill>
                          <a:effectLst/>
                          <a:latin typeface="Fira Mono"/>
                        </a:rPr>
                        <a:t>kernel</a:t>
                      </a:r>
                      <a:r>
                        <a:rPr lang="fr-FR" sz="1600" b="0" i="0" dirty="0">
                          <a:solidFill>
                            <a:srgbClr val="FF0000"/>
                          </a:solidFill>
                          <a:effectLst/>
                          <a:latin typeface="Fira Mono"/>
                        </a:rPr>
                        <a:t> = </a:t>
                      </a:r>
                      <a:r>
                        <a:rPr lang="fr-FR" sz="1600" b="0" i="0" dirty="0" err="1">
                          <a:solidFill>
                            <a:srgbClr val="FF0000"/>
                          </a:solidFill>
                          <a:effectLst/>
                          <a:latin typeface="Fira Mono"/>
                        </a:rPr>
                        <a:t>np.array</a:t>
                      </a:r>
                      <a:r>
                        <a:rPr lang="fr-FR" sz="1600" b="0" i="0" dirty="0">
                          <a:solidFill>
                            <a:srgbClr val="FF0000"/>
                          </a:solidFill>
                          <a:effectLst/>
                          <a:latin typeface="Fira Mono"/>
                        </a:rPr>
                        <a:t>([</a:t>
                      </a:r>
                    </a:p>
                    <a:p>
                      <a:pPr algn="l" rtl="0" fontAlgn="base"/>
                      <a:r>
                        <a:rPr lang="fr-FR" sz="1600" b="0" i="0" dirty="0">
                          <a:effectLst/>
                          <a:latin typeface="Fira Mono"/>
                        </a:rPr>
                        <a:t>  </a:t>
                      </a:r>
                      <a:r>
                        <a:rPr lang="fr-FR" sz="1600" b="0" i="0" dirty="0">
                          <a:solidFill>
                            <a:srgbClr val="FF0000"/>
                          </a:solidFill>
                          <a:effectLst/>
                          <a:latin typeface="Fira Mono"/>
                        </a:rPr>
                        <a:t>[1, 1, 1],</a:t>
                      </a:r>
                    </a:p>
                    <a:p>
                      <a:pPr algn="l" rtl="0" fontAlgn="base"/>
                      <a:r>
                        <a:rPr lang="fr-FR" sz="1600" b="0" i="0" dirty="0">
                          <a:solidFill>
                            <a:srgbClr val="FF0000"/>
                          </a:solidFill>
                          <a:effectLst/>
                          <a:latin typeface="Fira Mono"/>
                        </a:rPr>
                        <a:t>  [1, 1, 1],</a:t>
                      </a:r>
                    </a:p>
                    <a:p>
                      <a:pPr algn="l" rtl="0" fontAlgn="base"/>
                      <a:r>
                        <a:rPr lang="fr-FR" sz="1600" b="0" i="0" dirty="0">
                          <a:solidFill>
                            <a:srgbClr val="FF0000"/>
                          </a:solidFill>
                          <a:effectLst/>
                          <a:latin typeface="Fira Mono"/>
                        </a:rPr>
                        <a:t>  [1, 1, 1]</a:t>
                      </a:r>
                    </a:p>
                    <a:p>
                      <a:pPr algn="l" rtl="0" fontAlgn="base"/>
                      <a:r>
                        <a:rPr lang="fr-FR" sz="1600" b="0" i="0" dirty="0">
                          <a:solidFill>
                            <a:srgbClr val="FF0000"/>
                          </a:solidFill>
                          <a:effectLst/>
                          <a:latin typeface="Fira Mono"/>
                        </a:rPr>
                        <a:t>]) / 9</a:t>
                      </a:r>
                    </a:p>
                    <a:p>
                      <a:pPr algn="l" rtl="0" fontAlgn="base"/>
                      <a:r>
                        <a:rPr lang="fr-FR" sz="1600" b="0" i="0" dirty="0">
                          <a:effectLst/>
                          <a:latin typeface="Fira Mono"/>
                        </a:rPr>
                        <a:t> </a:t>
                      </a:r>
                    </a:p>
                    <a:p>
                      <a:pPr algn="l" rtl="0" fontAlgn="base"/>
                      <a:r>
                        <a:rPr lang="fr-FR" sz="1600" b="0" i="0" dirty="0" err="1">
                          <a:effectLst/>
                          <a:latin typeface="Fira Mono"/>
                        </a:rPr>
                        <a:t>resulting_image</a:t>
                      </a:r>
                      <a:r>
                        <a:rPr lang="fr-FR" sz="1600" b="0" i="0" dirty="0">
                          <a:effectLst/>
                          <a:latin typeface="Fira Mono"/>
                        </a:rPr>
                        <a:t> = </a:t>
                      </a:r>
                      <a:r>
                        <a:rPr lang="fr-FR" sz="1600" b="0" i="0" dirty="0">
                          <a:solidFill>
                            <a:srgbClr val="FF0000"/>
                          </a:solidFill>
                          <a:effectLst/>
                          <a:latin typeface="Fira Mono"/>
                        </a:rPr>
                        <a:t>cv2.filter2D</a:t>
                      </a:r>
                      <a:r>
                        <a:rPr lang="fr-FR" sz="1600" b="0" i="0" dirty="0">
                          <a:effectLst/>
                          <a:latin typeface="Fira Mono"/>
                        </a:rPr>
                        <a:t>(</a:t>
                      </a:r>
                      <a:r>
                        <a:rPr lang="fr-FR" sz="1600" b="0" i="0" dirty="0" err="1">
                          <a:effectLst/>
                          <a:latin typeface="Fira Mono"/>
                        </a:rPr>
                        <a:t>src_image</a:t>
                      </a:r>
                      <a:r>
                        <a:rPr lang="fr-FR" sz="1600" b="0" i="0" dirty="0">
                          <a:effectLst/>
                          <a:latin typeface="Fira Mono"/>
                        </a:rPr>
                        <a:t>, -1, </a:t>
                      </a:r>
                      <a:r>
                        <a:rPr lang="fr-FR" sz="1600" b="0" i="0" dirty="0" err="1">
                          <a:effectLst/>
                          <a:latin typeface="Fira Mono"/>
                        </a:rPr>
                        <a:t>kernel</a:t>
                      </a:r>
                      <a:r>
                        <a:rPr lang="fr-FR" sz="1600" b="0" i="0" dirty="0">
                          <a:effectLst/>
                          <a:latin typeface="Fira Mono"/>
                        </a:rPr>
                        <a:t>)</a:t>
                      </a:r>
                    </a:p>
                    <a:p>
                      <a:pPr algn="l" rtl="0" fontAlgn="base"/>
                      <a:r>
                        <a:rPr lang="fr-FR" sz="1600" b="0" i="0" dirty="0">
                          <a:effectLst/>
                          <a:latin typeface="Fira Mono"/>
                        </a:rPr>
                        <a:t> </a:t>
                      </a:r>
                    </a:p>
                    <a:p>
                      <a:pPr algn="l" rtl="0" fontAlgn="base"/>
                      <a:r>
                        <a:rPr lang="fr-FR" sz="1600" b="0" i="0" dirty="0">
                          <a:effectLst/>
                          <a:latin typeface="Fira Mono"/>
                        </a:rPr>
                        <a:t>cv2.imshow("original image", </a:t>
                      </a:r>
                      <a:r>
                        <a:rPr lang="fr-FR" sz="1600" b="0" i="0" dirty="0" err="1">
                          <a:effectLst/>
                          <a:latin typeface="Fira Mono"/>
                        </a:rPr>
                        <a:t>src_image</a:t>
                      </a:r>
                      <a:r>
                        <a:rPr lang="fr-FR" sz="1600" b="0" i="0" dirty="0">
                          <a:effectLst/>
                          <a:latin typeface="Fira Mono"/>
                        </a:rPr>
                        <a:t>)</a:t>
                      </a:r>
                    </a:p>
                    <a:p>
                      <a:pPr algn="l" rtl="0" fontAlgn="base"/>
                      <a:r>
                        <a:rPr lang="fr-FR" sz="1600" b="0" i="0" dirty="0">
                          <a:effectLst/>
                          <a:latin typeface="Fira Mono"/>
                        </a:rPr>
                        <a:t>cv2.imshow("filter2d image", </a:t>
                      </a:r>
                      <a:r>
                        <a:rPr lang="fr-FR" sz="1600" b="0" i="0" dirty="0" err="1">
                          <a:effectLst/>
                          <a:latin typeface="Fira Mono"/>
                        </a:rPr>
                        <a:t>resulting_image</a:t>
                      </a:r>
                      <a:r>
                        <a:rPr lang="fr-FR" sz="1600" b="0" i="0" dirty="0">
                          <a:effectLst/>
                          <a:latin typeface="Fira Mono"/>
                        </a:rPr>
                        <a:t>)</a:t>
                      </a:r>
                    </a:p>
                    <a:p>
                      <a:pPr algn="l" rtl="0" fontAlgn="base"/>
                      <a:r>
                        <a:rPr lang="fr-FR" sz="1600" b="0" i="0" dirty="0">
                          <a:effectLst/>
                          <a:latin typeface="Fira Mono"/>
                        </a:rPr>
                        <a:t>cv2.imwrite("Filter2d </a:t>
                      </a:r>
                      <a:r>
                        <a:rPr lang="fr-FR" sz="1600" b="0" i="0" dirty="0" err="1">
                          <a:effectLst/>
                          <a:latin typeface="Fira Mono"/>
                        </a:rPr>
                        <a:t>Blur</a:t>
                      </a:r>
                      <a:r>
                        <a:rPr lang="fr-FR" sz="1600" b="0" i="0" dirty="0">
                          <a:effectLst/>
                          <a:latin typeface="Fira Mono"/>
                        </a:rPr>
                        <a:t> Image.jpg", </a:t>
                      </a:r>
                      <a:r>
                        <a:rPr lang="fr-FR" sz="1600" b="0" i="0" dirty="0" err="1">
                          <a:effectLst/>
                          <a:latin typeface="Fira Mono"/>
                        </a:rPr>
                        <a:t>resulting_image</a:t>
                      </a:r>
                      <a:r>
                        <a:rPr lang="fr-FR" sz="1600" b="0" i="0" dirty="0">
                          <a:effectLst/>
                          <a:latin typeface="Fira Mono"/>
                        </a:rPr>
                        <a:t>)</a:t>
                      </a:r>
                    </a:p>
                    <a:p>
                      <a:pPr algn="l" rtl="0" fontAlgn="base"/>
                      <a:r>
                        <a:rPr lang="fr-FR" sz="1600" b="0" i="0" dirty="0">
                          <a:effectLst/>
                          <a:latin typeface="Fira Mono"/>
                        </a:rPr>
                        <a:t>cv2.waitKey()</a:t>
                      </a:r>
                    </a:p>
                    <a:p>
                      <a:pPr algn="l" rtl="0" fontAlgn="base"/>
                      <a:r>
                        <a:rPr lang="fr-FR" sz="1600" b="0" i="0" dirty="0">
                          <a:effectLst/>
                          <a:latin typeface="Fira Mono"/>
                        </a:rPr>
                        <a:t>cv2.destroyAllWindows()</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ZoneTexte 5"/>
          <p:cNvSpPr txBox="1"/>
          <p:nvPr/>
        </p:nvSpPr>
        <p:spPr>
          <a:xfrm>
            <a:off x="4753232" y="807308"/>
            <a:ext cx="267729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sz="2400" b="1" dirty="0"/>
              <a:t>Image floue</a:t>
            </a:r>
          </a:p>
        </p:txBody>
      </p:sp>
    </p:spTree>
    <p:extLst>
      <p:ext uri="{BB962C8B-B14F-4D97-AF65-F5344CB8AC3E}">
        <p14:creationId xmlns:p14="http://schemas.microsoft.com/office/powerpoint/2010/main" val="263465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1" y="1"/>
            <a:ext cx="6713839" cy="420129"/>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11- </a:t>
            </a:r>
            <a:r>
              <a:rPr lang="fr-FR" sz="3600" b="1" dirty="0" err="1"/>
              <a:t>OpenCV</a:t>
            </a:r>
            <a:r>
              <a:rPr lang="fr-FR" sz="3600" b="1" dirty="0"/>
              <a:t> &amp; Filtrage des images  </a:t>
            </a:r>
            <a:endParaRPr lang="fr-FR" sz="3600" b="1" dirty="0">
              <a:solidFill>
                <a:srgbClr val="FFFF00"/>
              </a:solidFill>
            </a:endParaRPr>
          </a:p>
        </p:txBody>
      </p:sp>
      <p:graphicFrame>
        <p:nvGraphicFramePr>
          <p:cNvPr id="4" name="Tableau 3"/>
          <p:cNvGraphicFramePr>
            <a:graphicFrameLocks noGrp="1"/>
          </p:cNvGraphicFramePr>
          <p:nvPr>
            <p:extLst>
              <p:ext uri="{D42A27DB-BD31-4B8C-83A1-F6EECF244321}">
                <p14:modId xmlns:p14="http://schemas.microsoft.com/office/powerpoint/2010/main" val="3870460689"/>
              </p:ext>
            </p:extLst>
          </p:nvPr>
        </p:nvGraphicFramePr>
        <p:xfrm>
          <a:off x="329514" y="875859"/>
          <a:ext cx="5924118" cy="5181600"/>
        </p:xfrm>
        <a:graphic>
          <a:graphicData uri="http://schemas.openxmlformats.org/drawingml/2006/table">
            <a:tbl>
              <a:tblPr/>
              <a:tblGrid>
                <a:gridCol w="5924118">
                  <a:extLst>
                    <a:ext uri="{9D8B030D-6E8A-4147-A177-3AD203B41FA5}">
                      <a16:colId xmlns:a16="http://schemas.microsoft.com/office/drawing/2014/main" val="20000"/>
                    </a:ext>
                  </a:extLst>
                </a:gridCol>
              </a:tblGrid>
              <a:tr h="4351338">
                <a:tc>
                  <a:txBody>
                    <a:bodyPr/>
                    <a:lstStyle/>
                    <a:p>
                      <a:pPr rtl="0" fontAlgn="base"/>
                      <a:r>
                        <a:rPr lang="fr-FR" sz="1800" b="0" i="0" kern="1200" dirty="0">
                          <a:solidFill>
                            <a:schemeClr val="tx1"/>
                          </a:solidFill>
                          <a:effectLst/>
                          <a:latin typeface="+mn-lt"/>
                          <a:ea typeface="+mn-ea"/>
                          <a:cs typeface="+mn-cs"/>
                        </a:rPr>
                        <a:t>import cv2</a:t>
                      </a:r>
                    </a:p>
                    <a:p>
                      <a:pPr rtl="0" fontAlgn="base"/>
                      <a:r>
                        <a:rPr lang="fr-FR" sz="1800" b="0" i="0" kern="1200" dirty="0">
                          <a:solidFill>
                            <a:schemeClr val="tx1"/>
                          </a:solidFill>
                          <a:effectLst/>
                          <a:latin typeface="+mn-lt"/>
                          <a:ea typeface="+mn-ea"/>
                          <a:cs typeface="+mn-cs"/>
                        </a:rPr>
                        <a:t>import </a:t>
                      </a:r>
                      <a:r>
                        <a:rPr lang="fr-FR" sz="1800" b="0" i="0" kern="1200" dirty="0" err="1">
                          <a:solidFill>
                            <a:schemeClr val="tx1"/>
                          </a:solidFill>
                          <a:effectLst/>
                          <a:latin typeface="+mn-lt"/>
                          <a:ea typeface="+mn-ea"/>
                          <a:cs typeface="+mn-cs"/>
                        </a:rPr>
                        <a:t>numpy</a:t>
                      </a:r>
                      <a:r>
                        <a:rPr lang="fr-FR" sz="1800" b="0" i="0" kern="1200" dirty="0">
                          <a:solidFill>
                            <a:schemeClr val="tx1"/>
                          </a:solidFill>
                          <a:effectLst/>
                          <a:latin typeface="+mn-lt"/>
                          <a:ea typeface="+mn-ea"/>
                          <a:cs typeface="+mn-cs"/>
                        </a:rPr>
                        <a:t> as </a:t>
                      </a:r>
                      <a:r>
                        <a:rPr lang="fr-FR" sz="1800" b="0" i="0" kern="1200" dirty="0" err="1">
                          <a:solidFill>
                            <a:schemeClr val="tx1"/>
                          </a:solidFill>
                          <a:effectLst/>
                          <a:latin typeface="+mn-lt"/>
                          <a:ea typeface="+mn-ea"/>
                          <a:cs typeface="+mn-cs"/>
                        </a:rPr>
                        <a:t>np</a:t>
                      </a:r>
                      <a:endParaRPr lang="fr-FR" sz="1800" b="0" i="0" kern="1200" dirty="0">
                        <a:solidFill>
                          <a:schemeClr val="tx1"/>
                        </a:solidFill>
                        <a:effectLst/>
                        <a:latin typeface="+mn-lt"/>
                        <a:ea typeface="+mn-ea"/>
                        <a:cs typeface="+mn-cs"/>
                      </a:endParaRPr>
                    </a:p>
                    <a:p>
                      <a:pPr rtl="0" fontAlgn="base"/>
                      <a:r>
                        <a:rPr lang="fr-FR" sz="1800" b="0" i="0" kern="1200" dirty="0">
                          <a:solidFill>
                            <a:schemeClr val="tx1"/>
                          </a:solidFill>
                          <a:effectLst/>
                          <a:latin typeface="+mn-lt"/>
                          <a:ea typeface="+mn-ea"/>
                          <a:cs typeface="+mn-cs"/>
                        </a:rPr>
                        <a:t># </a:t>
                      </a:r>
                      <a:r>
                        <a:rPr lang="fr-FR" sz="1800" b="0" i="0" kern="1200" dirty="0" err="1">
                          <a:solidFill>
                            <a:schemeClr val="tx1"/>
                          </a:solidFill>
                          <a:effectLst/>
                          <a:latin typeface="+mn-lt"/>
                          <a:ea typeface="+mn-ea"/>
                          <a:cs typeface="+mn-cs"/>
                        </a:rPr>
                        <a:t>Loading</a:t>
                      </a:r>
                      <a:r>
                        <a:rPr lang="fr-FR" sz="1800" b="0" i="0" kern="1200" dirty="0">
                          <a:solidFill>
                            <a:schemeClr val="tx1"/>
                          </a:solidFill>
                          <a:effectLst/>
                          <a:latin typeface="+mn-lt"/>
                          <a:ea typeface="+mn-ea"/>
                          <a:cs typeface="+mn-cs"/>
                        </a:rPr>
                        <a:t> source image</a:t>
                      </a:r>
                    </a:p>
                    <a:p>
                      <a:pPr rtl="0" fontAlgn="base"/>
                      <a:r>
                        <a:rPr lang="fr-FR" sz="1800" b="0" i="0" kern="1200" dirty="0" err="1">
                          <a:solidFill>
                            <a:schemeClr val="tx1"/>
                          </a:solidFill>
                          <a:effectLst/>
                          <a:latin typeface="+mn-lt"/>
                          <a:ea typeface="+mn-ea"/>
                          <a:cs typeface="+mn-cs"/>
                        </a:rPr>
                        <a:t>src_image</a:t>
                      </a:r>
                      <a:r>
                        <a:rPr lang="fr-FR" sz="1800" b="0" i="0" kern="1200" dirty="0">
                          <a:solidFill>
                            <a:schemeClr val="tx1"/>
                          </a:solidFill>
                          <a:effectLst/>
                          <a:latin typeface="+mn-lt"/>
                          <a:ea typeface="+mn-ea"/>
                          <a:cs typeface="+mn-cs"/>
                        </a:rPr>
                        <a:t> = cv2.imread("pug-dog.jpg")</a:t>
                      </a:r>
                    </a:p>
                    <a:p>
                      <a:pPr rtl="0" fontAlgn="base"/>
                      <a:r>
                        <a:rPr lang="fr-FR" sz="1800" b="0" i="0" kern="1200" dirty="0">
                          <a:solidFill>
                            <a:schemeClr val="tx1"/>
                          </a:solidFill>
                          <a:effectLst/>
                          <a:latin typeface="+mn-lt"/>
                          <a:ea typeface="+mn-ea"/>
                          <a:cs typeface="+mn-cs"/>
                        </a:rPr>
                        <a:t># </a:t>
                      </a:r>
                      <a:r>
                        <a:rPr lang="fr-FR" sz="1800" b="0" i="0" kern="1200" dirty="0" err="1">
                          <a:solidFill>
                            <a:schemeClr val="tx1"/>
                          </a:solidFill>
                          <a:effectLst/>
                          <a:latin typeface="+mn-lt"/>
                          <a:ea typeface="+mn-ea"/>
                          <a:cs typeface="+mn-cs"/>
                        </a:rPr>
                        <a:t>Defining</a:t>
                      </a:r>
                      <a:r>
                        <a:rPr lang="fr-FR" sz="1800" b="0" i="0" kern="1200" dirty="0">
                          <a:solidFill>
                            <a:schemeClr val="tx1"/>
                          </a:solidFill>
                          <a:effectLst/>
                          <a:latin typeface="+mn-lt"/>
                          <a:ea typeface="+mn-ea"/>
                          <a:cs typeface="+mn-cs"/>
                        </a:rPr>
                        <a:t> the </a:t>
                      </a:r>
                      <a:r>
                        <a:rPr lang="fr-FR" sz="1800" b="0" i="0" kern="1200" dirty="0" err="1">
                          <a:solidFill>
                            <a:schemeClr val="tx1"/>
                          </a:solidFill>
                          <a:effectLst/>
                          <a:latin typeface="+mn-lt"/>
                          <a:ea typeface="+mn-ea"/>
                          <a:cs typeface="+mn-cs"/>
                        </a:rPr>
                        <a:t>kernel</a:t>
                      </a:r>
                      <a:r>
                        <a:rPr lang="fr-FR" sz="1800" b="0" i="0" kern="1200" dirty="0">
                          <a:solidFill>
                            <a:schemeClr val="tx1"/>
                          </a:solidFill>
                          <a:effectLst/>
                          <a:latin typeface="+mn-lt"/>
                          <a:ea typeface="+mn-ea"/>
                          <a:cs typeface="+mn-cs"/>
                        </a:rPr>
                        <a:t> of size 3x3</a:t>
                      </a:r>
                    </a:p>
                    <a:p>
                      <a:pPr rtl="0" fontAlgn="base"/>
                      <a:r>
                        <a:rPr lang="fr-FR" sz="1800" b="0" i="0" kern="1200" dirty="0" err="1">
                          <a:solidFill>
                            <a:schemeClr val="tx1"/>
                          </a:solidFill>
                          <a:effectLst/>
                          <a:latin typeface="+mn-lt"/>
                          <a:ea typeface="+mn-ea"/>
                          <a:cs typeface="+mn-cs"/>
                        </a:rPr>
                        <a:t>kernel</a:t>
                      </a:r>
                      <a:r>
                        <a:rPr lang="fr-FR" sz="1800" b="0" i="0" kern="1200" dirty="0">
                          <a:solidFill>
                            <a:schemeClr val="tx1"/>
                          </a:solidFill>
                          <a:effectLst/>
                          <a:latin typeface="+mn-lt"/>
                          <a:ea typeface="+mn-ea"/>
                          <a:cs typeface="+mn-cs"/>
                        </a:rPr>
                        <a:t> = </a:t>
                      </a:r>
                      <a:r>
                        <a:rPr lang="fr-FR" sz="1800" b="0" i="0" kern="1200" dirty="0" err="1">
                          <a:solidFill>
                            <a:schemeClr val="tx1"/>
                          </a:solidFill>
                          <a:effectLst/>
                          <a:latin typeface="+mn-lt"/>
                          <a:ea typeface="+mn-ea"/>
                          <a:cs typeface="+mn-cs"/>
                        </a:rPr>
                        <a:t>np.array</a:t>
                      </a:r>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  </a:t>
                      </a:r>
                      <a:r>
                        <a:rPr lang="fr-FR" sz="1800" b="0" i="0" kern="1200" dirty="0">
                          <a:solidFill>
                            <a:srgbClr val="FF0000"/>
                          </a:solidFill>
                          <a:effectLst/>
                          <a:latin typeface="+mn-lt"/>
                          <a:ea typeface="+mn-ea"/>
                          <a:cs typeface="+mn-cs"/>
                        </a:rPr>
                        <a:t>[-1, -1, -1],</a:t>
                      </a:r>
                    </a:p>
                    <a:p>
                      <a:pPr rtl="0" fontAlgn="base"/>
                      <a:r>
                        <a:rPr lang="fr-FR" sz="1800" b="0" i="0" kern="1200" dirty="0">
                          <a:solidFill>
                            <a:srgbClr val="FF0000"/>
                          </a:solidFill>
                          <a:effectLst/>
                          <a:latin typeface="+mn-lt"/>
                          <a:ea typeface="+mn-ea"/>
                          <a:cs typeface="+mn-cs"/>
                        </a:rPr>
                        <a:t>  [-1, 8, -1],</a:t>
                      </a:r>
                    </a:p>
                    <a:p>
                      <a:pPr rtl="0" fontAlgn="base"/>
                      <a:r>
                        <a:rPr lang="fr-FR" sz="1800" b="0" i="0" kern="1200" dirty="0">
                          <a:solidFill>
                            <a:srgbClr val="FF0000"/>
                          </a:solidFill>
                          <a:effectLst/>
                          <a:latin typeface="+mn-lt"/>
                          <a:ea typeface="+mn-ea"/>
                          <a:cs typeface="+mn-cs"/>
                        </a:rPr>
                        <a:t>  [-1, -1, -1]</a:t>
                      </a:r>
                    </a:p>
                    <a:p>
                      <a:pPr rtl="0" fontAlgn="base"/>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 </a:t>
                      </a:r>
                    </a:p>
                    <a:p>
                      <a:pPr rtl="0" fontAlgn="base"/>
                      <a:r>
                        <a:rPr lang="fr-FR" sz="1800" b="0" i="0" kern="1200" dirty="0" err="1">
                          <a:solidFill>
                            <a:schemeClr val="tx1"/>
                          </a:solidFill>
                          <a:effectLst/>
                          <a:latin typeface="+mn-lt"/>
                          <a:ea typeface="+mn-ea"/>
                          <a:cs typeface="+mn-cs"/>
                        </a:rPr>
                        <a:t>resulting_image</a:t>
                      </a:r>
                      <a:r>
                        <a:rPr lang="fr-FR" sz="1800" b="0" i="0" kern="1200" dirty="0">
                          <a:solidFill>
                            <a:schemeClr val="tx1"/>
                          </a:solidFill>
                          <a:effectLst/>
                          <a:latin typeface="+mn-lt"/>
                          <a:ea typeface="+mn-ea"/>
                          <a:cs typeface="+mn-cs"/>
                        </a:rPr>
                        <a:t> = </a:t>
                      </a:r>
                      <a:r>
                        <a:rPr lang="fr-FR" sz="1800" b="0" i="0" kern="1200" dirty="0">
                          <a:solidFill>
                            <a:srgbClr val="FF0000"/>
                          </a:solidFill>
                          <a:effectLst/>
                          <a:latin typeface="+mn-lt"/>
                          <a:ea typeface="+mn-ea"/>
                          <a:cs typeface="+mn-cs"/>
                        </a:rPr>
                        <a:t>cv2.filter2D</a:t>
                      </a:r>
                      <a:r>
                        <a:rPr lang="fr-FR" sz="1800" b="0" i="0" kern="1200" dirty="0">
                          <a:solidFill>
                            <a:schemeClr val="tx1"/>
                          </a:solidFill>
                          <a:effectLst/>
                          <a:latin typeface="+mn-lt"/>
                          <a:ea typeface="+mn-ea"/>
                          <a:cs typeface="+mn-cs"/>
                        </a:rPr>
                        <a:t>(</a:t>
                      </a:r>
                      <a:r>
                        <a:rPr lang="fr-FR" sz="1800" b="0" i="0" kern="1200" dirty="0" err="1">
                          <a:solidFill>
                            <a:schemeClr val="tx1"/>
                          </a:solidFill>
                          <a:effectLst/>
                          <a:latin typeface="+mn-lt"/>
                          <a:ea typeface="+mn-ea"/>
                          <a:cs typeface="+mn-cs"/>
                        </a:rPr>
                        <a:t>src_image</a:t>
                      </a:r>
                      <a:r>
                        <a:rPr lang="fr-FR" sz="1800" b="0" i="0" kern="1200" dirty="0">
                          <a:solidFill>
                            <a:schemeClr val="tx1"/>
                          </a:solidFill>
                          <a:effectLst/>
                          <a:latin typeface="+mn-lt"/>
                          <a:ea typeface="+mn-ea"/>
                          <a:cs typeface="+mn-cs"/>
                        </a:rPr>
                        <a:t>, -1, </a:t>
                      </a:r>
                      <a:r>
                        <a:rPr lang="fr-FR" sz="1800" b="0" i="0" kern="1200" dirty="0" err="1">
                          <a:solidFill>
                            <a:schemeClr val="tx1"/>
                          </a:solidFill>
                          <a:effectLst/>
                          <a:latin typeface="+mn-lt"/>
                          <a:ea typeface="+mn-ea"/>
                          <a:cs typeface="+mn-cs"/>
                        </a:rPr>
                        <a:t>kernel</a:t>
                      </a:r>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 </a:t>
                      </a:r>
                    </a:p>
                    <a:p>
                      <a:pPr rtl="0" fontAlgn="base"/>
                      <a:r>
                        <a:rPr lang="fr-FR" sz="1800" b="0" i="0" kern="1200" dirty="0">
                          <a:solidFill>
                            <a:schemeClr val="tx1"/>
                          </a:solidFill>
                          <a:effectLst/>
                          <a:latin typeface="+mn-lt"/>
                          <a:ea typeface="+mn-ea"/>
                          <a:cs typeface="+mn-cs"/>
                        </a:rPr>
                        <a:t>cv2.imshow("original image", </a:t>
                      </a:r>
                      <a:r>
                        <a:rPr lang="fr-FR" sz="1800" b="0" i="0" kern="1200" dirty="0" err="1">
                          <a:solidFill>
                            <a:schemeClr val="tx1"/>
                          </a:solidFill>
                          <a:effectLst/>
                          <a:latin typeface="+mn-lt"/>
                          <a:ea typeface="+mn-ea"/>
                          <a:cs typeface="+mn-cs"/>
                        </a:rPr>
                        <a:t>src_image</a:t>
                      </a:r>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cv2.imshow("filter2d image", </a:t>
                      </a:r>
                      <a:r>
                        <a:rPr lang="fr-FR" sz="1800" b="0" i="0" kern="1200" dirty="0" err="1">
                          <a:solidFill>
                            <a:schemeClr val="tx1"/>
                          </a:solidFill>
                          <a:effectLst/>
                          <a:latin typeface="+mn-lt"/>
                          <a:ea typeface="+mn-ea"/>
                          <a:cs typeface="+mn-cs"/>
                        </a:rPr>
                        <a:t>resulting_image</a:t>
                      </a:r>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cv2.imwrite("Filter2d </a:t>
                      </a:r>
                      <a:r>
                        <a:rPr lang="fr-FR" sz="1800" b="0" i="0" kern="1200" dirty="0" err="1">
                          <a:solidFill>
                            <a:schemeClr val="tx1"/>
                          </a:solidFill>
                          <a:effectLst/>
                          <a:latin typeface="+mn-lt"/>
                          <a:ea typeface="+mn-ea"/>
                          <a:cs typeface="+mn-cs"/>
                        </a:rPr>
                        <a:t>Outline</a:t>
                      </a:r>
                      <a:r>
                        <a:rPr lang="fr-FR" sz="1800" b="0" i="0" kern="1200" dirty="0">
                          <a:solidFill>
                            <a:schemeClr val="tx1"/>
                          </a:solidFill>
                          <a:effectLst/>
                          <a:latin typeface="+mn-lt"/>
                          <a:ea typeface="+mn-ea"/>
                          <a:cs typeface="+mn-cs"/>
                        </a:rPr>
                        <a:t> Image.jpg", </a:t>
                      </a:r>
                      <a:r>
                        <a:rPr lang="fr-FR" sz="1800" b="0" i="0" kern="1200" dirty="0" err="1">
                          <a:solidFill>
                            <a:schemeClr val="tx1"/>
                          </a:solidFill>
                          <a:effectLst/>
                          <a:latin typeface="+mn-lt"/>
                          <a:ea typeface="+mn-ea"/>
                          <a:cs typeface="+mn-cs"/>
                        </a:rPr>
                        <a:t>resulting_image</a:t>
                      </a:r>
                      <a:r>
                        <a:rPr lang="fr-FR" sz="1800" b="0" i="0" kern="1200" dirty="0">
                          <a:solidFill>
                            <a:schemeClr val="tx1"/>
                          </a:solidFill>
                          <a:effectLst/>
                          <a:latin typeface="+mn-lt"/>
                          <a:ea typeface="+mn-ea"/>
                          <a:cs typeface="+mn-cs"/>
                        </a:rPr>
                        <a:t>)</a:t>
                      </a:r>
                    </a:p>
                    <a:p>
                      <a:pPr rtl="0" fontAlgn="base"/>
                      <a:r>
                        <a:rPr lang="fr-FR" sz="1800" b="0" i="0" kern="1200" dirty="0">
                          <a:solidFill>
                            <a:schemeClr val="tx1"/>
                          </a:solidFill>
                          <a:effectLst/>
                          <a:latin typeface="+mn-lt"/>
                          <a:ea typeface="+mn-ea"/>
                          <a:cs typeface="+mn-cs"/>
                        </a:rPr>
                        <a:t>cv2.waitKey()</a:t>
                      </a:r>
                    </a:p>
                    <a:p>
                      <a:pPr rtl="0" fontAlgn="base"/>
                      <a:r>
                        <a:rPr lang="fr-FR" sz="1800" b="0" i="0" kern="1200" dirty="0">
                          <a:solidFill>
                            <a:schemeClr val="tx1"/>
                          </a:solidFill>
                          <a:effectLst/>
                          <a:latin typeface="+mn-lt"/>
                          <a:ea typeface="+mn-ea"/>
                          <a:cs typeface="+mn-cs"/>
                        </a:rPr>
                        <a:t>cv2.destroyAllWindows()</a:t>
                      </a:r>
                    </a:p>
                    <a:p>
                      <a:pPr algn="l" rtl="0" fontAlgn="base"/>
                      <a:endParaRPr lang="fr-FR" sz="1600" b="0" i="0" dirty="0">
                        <a:effectLst/>
                        <a:latin typeface="Fira Mono"/>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ZoneTexte 4"/>
          <p:cNvSpPr txBox="1"/>
          <p:nvPr/>
        </p:nvSpPr>
        <p:spPr>
          <a:xfrm>
            <a:off x="4753231" y="807308"/>
            <a:ext cx="313038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sz="2400" b="1" dirty="0"/>
              <a:t>Détection du contour</a:t>
            </a:r>
          </a:p>
        </p:txBody>
      </p:sp>
    </p:spTree>
    <p:extLst>
      <p:ext uri="{BB962C8B-B14F-4D97-AF65-F5344CB8AC3E}">
        <p14:creationId xmlns:p14="http://schemas.microsoft.com/office/powerpoint/2010/main" val="151406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1" y="1"/>
            <a:ext cx="6713839" cy="420129"/>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11- </a:t>
            </a:r>
            <a:r>
              <a:rPr lang="fr-FR" sz="3600" b="1" dirty="0" err="1"/>
              <a:t>OpenCV</a:t>
            </a:r>
            <a:r>
              <a:rPr lang="fr-FR" sz="3600" b="1" dirty="0"/>
              <a:t> &amp; Filtrage des images  </a:t>
            </a:r>
            <a:endParaRPr lang="fr-FR" sz="3600" b="1" dirty="0">
              <a:solidFill>
                <a:srgbClr val="FFFF00"/>
              </a:solidFill>
            </a:endParaRPr>
          </a:p>
        </p:txBody>
      </p:sp>
      <p:sp>
        <p:nvSpPr>
          <p:cNvPr id="2" name="Rectangle 1"/>
          <p:cNvSpPr/>
          <p:nvPr/>
        </p:nvSpPr>
        <p:spPr>
          <a:xfrm>
            <a:off x="403654" y="881449"/>
            <a:ext cx="4539048" cy="4185761"/>
          </a:xfrm>
          <a:prstGeom prst="rect">
            <a:avLst/>
          </a:prstGeom>
        </p:spPr>
        <p:txBody>
          <a:bodyPr wrap="square">
            <a:spAutoFit/>
          </a:bodyPr>
          <a:lstStyle/>
          <a:p>
            <a:r>
              <a:rPr lang="fr-FR" sz="1400" dirty="0"/>
              <a:t># Python program to </a:t>
            </a:r>
            <a:r>
              <a:rPr lang="fr-FR" sz="1400" dirty="0" err="1"/>
              <a:t>explain</a:t>
            </a:r>
            <a:r>
              <a:rPr lang="fr-FR" sz="1400" dirty="0"/>
              <a:t> cv2.blur() </a:t>
            </a:r>
            <a:r>
              <a:rPr lang="fr-FR" sz="1400" dirty="0" err="1"/>
              <a:t>method</a:t>
            </a:r>
            <a:r>
              <a:rPr lang="fr-FR" sz="1400" dirty="0"/>
              <a:t> </a:t>
            </a:r>
          </a:p>
          <a:p>
            <a:endParaRPr lang="fr-FR" sz="1400" dirty="0"/>
          </a:p>
          <a:p>
            <a:r>
              <a:rPr lang="fr-FR" sz="1400" dirty="0"/>
              <a:t># </a:t>
            </a:r>
            <a:r>
              <a:rPr lang="fr-FR" sz="1400" dirty="0" err="1"/>
              <a:t>importing</a:t>
            </a:r>
            <a:r>
              <a:rPr lang="fr-FR" sz="1400" dirty="0"/>
              <a:t> cv2 </a:t>
            </a:r>
          </a:p>
          <a:p>
            <a:r>
              <a:rPr lang="fr-FR" sz="1400" dirty="0"/>
              <a:t>import cv2 </a:t>
            </a:r>
          </a:p>
          <a:p>
            <a:endParaRPr lang="fr-FR" sz="1400" dirty="0"/>
          </a:p>
          <a:p>
            <a:r>
              <a:rPr lang="fr-FR" sz="1400" dirty="0"/>
              <a:t># </a:t>
            </a:r>
            <a:r>
              <a:rPr lang="fr-FR" sz="1400" dirty="0" err="1"/>
              <a:t>path</a:t>
            </a:r>
            <a:r>
              <a:rPr lang="fr-FR" sz="1400" dirty="0"/>
              <a:t> </a:t>
            </a:r>
          </a:p>
          <a:p>
            <a:r>
              <a:rPr lang="fr-FR" sz="1400" dirty="0" err="1"/>
              <a:t>path</a:t>
            </a:r>
            <a:r>
              <a:rPr lang="fr-FR" sz="1400" dirty="0"/>
              <a:t> = </a:t>
            </a:r>
            <a:r>
              <a:rPr lang="fr-FR" sz="1100" dirty="0" err="1"/>
              <a:t>r'C</a:t>
            </a:r>
            <a:r>
              <a:rPr lang="fr-FR" sz="1100" dirty="0"/>
              <a:t>:\</a:t>
            </a:r>
            <a:r>
              <a:rPr lang="fr-FR" sz="1100" dirty="0" err="1"/>
              <a:t>Users</a:t>
            </a:r>
            <a:r>
              <a:rPr lang="fr-FR" sz="1100" dirty="0"/>
              <a:t>\</a:t>
            </a:r>
            <a:r>
              <a:rPr lang="fr-FR" sz="1100" dirty="0" err="1"/>
              <a:t>Rajnish</a:t>
            </a:r>
            <a:r>
              <a:rPr lang="fr-FR" sz="1100" dirty="0"/>
              <a:t>\Desktop\</a:t>
            </a:r>
            <a:r>
              <a:rPr lang="fr-FR" sz="1100" dirty="0" err="1"/>
              <a:t>geeksforgeeks</a:t>
            </a:r>
            <a:r>
              <a:rPr lang="fr-FR" sz="1100" dirty="0"/>
              <a:t>\geeks.png'</a:t>
            </a:r>
          </a:p>
          <a:p>
            <a:endParaRPr lang="fr-FR" sz="1400" dirty="0"/>
          </a:p>
          <a:p>
            <a:r>
              <a:rPr lang="fr-FR" sz="1400" dirty="0"/>
              <a:t># Reading an image in default mode </a:t>
            </a:r>
          </a:p>
          <a:p>
            <a:r>
              <a:rPr lang="fr-FR" sz="1400" dirty="0"/>
              <a:t>image = cv2.imread(</a:t>
            </a:r>
            <a:r>
              <a:rPr lang="fr-FR" sz="1400" dirty="0" err="1"/>
              <a:t>path</a:t>
            </a:r>
            <a:r>
              <a:rPr lang="fr-FR" sz="1400" dirty="0"/>
              <a:t>) </a:t>
            </a:r>
          </a:p>
          <a:p>
            <a:endParaRPr lang="fr-FR" sz="1400" dirty="0"/>
          </a:p>
          <a:p>
            <a:r>
              <a:rPr lang="fr-FR" sz="1400" dirty="0"/>
              <a:t># </a:t>
            </a:r>
            <a:r>
              <a:rPr lang="fr-FR" sz="1400" dirty="0" err="1"/>
              <a:t>ksize</a:t>
            </a:r>
            <a:r>
              <a:rPr lang="fr-FR" sz="1400" dirty="0"/>
              <a:t> </a:t>
            </a:r>
          </a:p>
          <a:p>
            <a:r>
              <a:rPr lang="fr-FR" sz="1400" dirty="0" err="1"/>
              <a:t>ksize</a:t>
            </a:r>
            <a:r>
              <a:rPr lang="fr-FR" sz="1400" dirty="0"/>
              <a:t> = (10, 10) </a:t>
            </a:r>
          </a:p>
          <a:p>
            <a:endParaRPr lang="fr-FR" sz="1400" dirty="0"/>
          </a:p>
          <a:p>
            <a:r>
              <a:rPr lang="fr-FR" sz="1400" dirty="0"/>
              <a:t># </a:t>
            </a:r>
            <a:r>
              <a:rPr lang="fr-FR" sz="1400" dirty="0" err="1"/>
              <a:t>Using</a:t>
            </a:r>
            <a:r>
              <a:rPr lang="fr-FR" sz="1400" dirty="0"/>
              <a:t> cv2.blur() </a:t>
            </a:r>
            <a:r>
              <a:rPr lang="fr-FR" sz="1400" dirty="0" err="1"/>
              <a:t>method</a:t>
            </a:r>
            <a:r>
              <a:rPr lang="fr-FR" sz="1400" dirty="0"/>
              <a:t> </a:t>
            </a:r>
          </a:p>
          <a:p>
            <a:r>
              <a:rPr lang="fr-FR" sz="1400" dirty="0"/>
              <a:t>image = cv2.blur(image, </a:t>
            </a:r>
            <a:r>
              <a:rPr lang="fr-FR" sz="1400" dirty="0" err="1"/>
              <a:t>ksize</a:t>
            </a:r>
            <a:r>
              <a:rPr lang="fr-FR" sz="1400" dirty="0"/>
              <a:t>) </a:t>
            </a:r>
          </a:p>
          <a:p>
            <a:endParaRPr lang="fr-FR" sz="1400" dirty="0"/>
          </a:p>
          <a:p>
            <a:r>
              <a:rPr lang="fr-FR" sz="1400" dirty="0"/>
              <a:t># </a:t>
            </a:r>
            <a:r>
              <a:rPr lang="fr-FR" sz="1400" dirty="0" err="1"/>
              <a:t>Displaying</a:t>
            </a:r>
            <a:r>
              <a:rPr lang="fr-FR" sz="1400" dirty="0"/>
              <a:t> the image </a:t>
            </a:r>
          </a:p>
          <a:p>
            <a:r>
              <a:rPr lang="fr-FR" sz="1400" dirty="0"/>
              <a:t>cv2.imshow(</a:t>
            </a:r>
            <a:r>
              <a:rPr lang="fr-FR" sz="1400" dirty="0" err="1"/>
              <a:t>window_name</a:t>
            </a:r>
            <a:r>
              <a:rPr lang="fr-FR" sz="1400" dirty="0"/>
              <a:t>, image) </a:t>
            </a:r>
          </a:p>
        </p:txBody>
      </p:sp>
      <p:pic>
        <p:nvPicPr>
          <p:cNvPr id="2150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180" y="206048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media.geeksforgeeks.org/wp-content/uploads/20191123115242/Annotation-2019-11-23-115140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26"/>
          <a:stretch/>
        </p:blipFill>
        <p:spPr bwMode="auto">
          <a:xfrm>
            <a:off x="8203941" y="2026508"/>
            <a:ext cx="2152650" cy="2177106"/>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https://i0.wp.com/indianaiproduction.com/wp-content/uploads/2021/05/blur-image-using-blur-and-boxfilter-opencv-python.jpg?resize=1024%2C576&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l="2123" t="35605" r="1595" b="6136"/>
          <a:stretch/>
        </p:blipFill>
        <p:spPr bwMode="auto">
          <a:xfrm>
            <a:off x="4810898" y="4449590"/>
            <a:ext cx="5926567" cy="201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06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250" y="719752"/>
            <a:ext cx="6096000" cy="4185761"/>
          </a:xfrm>
          <a:prstGeom prst="rect">
            <a:avLst/>
          </a:prstGeom>
        </p:spPr>
        <p:txBody>
          <a:bodyPr>
            <a:spAutoFit/>
          </a:bodyPr>
          <a:lstStyle/>
          <a:p>
            <a:r>
              <a:rPr lang="fr-FR" sz="1400" dirty="0"/>
              <a:t>import cv2 </a:t>
            </a:r>
          </a:p>
          <a:p>
            <a:r>
              <a:rPr lang="fr-FR" sz="1400" dirty="0"/>
              <a:t>import </a:t>
            </a:r>
            <a:r>
              <a:rPr lang="fr-FR" sz="1400" dirty="0" err="1"/>
              <a:t>numpy</a:t>
            </a:r>
            <a:r>
              <a:rPr lang="fr-FR" sz="1400" dirty="0"/>
              <a:t> as </a:t>
            </a:r>
            <a:r>
              <a:rPr lang="fr-FR" sz="1400" dirty="0" err="1"/>
              <a:t>np</a:t>
            </a:r>
            <a:r>
              <a:rPr lang="fr-FR" sz="1400" dirty="0"/>
              <a:t> </a:t>
            </a:r>
          </a:p>
          <a:p>
            <a:endParaRPr lang="fr-FR" sz="1400" dirty="0"/>
          </a:p>
          <a:p>
            <a:r>
              <a:rPr lang="fr-FR" sz="1400" dirty="0"/>
              <a:t>image = cv2.imread('C://</a:t>
            </a:r>
            <a:r>
              <a:rPr lang="fr-FR" sz="1400" dirty="0" err="1"/>
              <a:t>Geeksforgeeks</a:t>
            </a:r>
            <a:r>
              <a:rPr lang="fr-FR" sz="1400" dirty="0"/>
              <a:t>//</a:t>
            </a:r>
            <a:r>
              <a:rPr lang="fr-FR" sz="1400" dirty="0" err="1"/>
              <a:t>image_processing</a:t>
            </a:r>
            <a:r>
              <a:rPr lang="fr-FR" sz="1400" dirty="0"/>
              <a:t>//fruits.jpg') </a:t>
            </a:r>
          </a:p>
          <a:p>
            <a:endParaRPr lang="fr-FR" sz="1400" dirty="0"/>
          </a:p>
          <a:p>
            <a:r>
              <a:rPr lang="fr-FR" sz="1400" dirty="0"/>
              <a:t>cv2.imshow('Original Image', image) </a:t>
            </a:r>
          </a:p>
          <a:p>
            <a:r>
              <a:rPr lang="fr-FR" sz="1400" dirty="0"/>
              <a:t>cv2.waitKey(0) </a:t>
            </a:r>
          </a:p>
          <a:p>
            <a:endParaRPr lang="fr-FR" sz="1400" dirty="0"/>
          </a:p>
          <a:p>
            <a:r>
              <a:rPr lang="fr-FR" sz="1400" dirty="0"/>
              <a:t># </a:t>
            </a:r>
            <a:r>
              <a:rPr lang="fr-FR" sz="1400" dirty="0" err="1"/>
              <a:t>Gaussian</a:t>
            </a:r>
            <a:r>
              <a:rPr lang="fr-FR" sz="1400" dirty="0"/>
              <a:t> </a:t>
            </a:r>
            <a:r>
              <a:rPr lang="fr-FR" sz="1400" dirty="0" err="1"/>
              <a:t>Blur</a:t>
            </a:r>
            <a:r>
              <a:rPr lang="fr-FR" sz="1400" dirty="0"/>
              <a:t> </a:t>
            </a:r>
          </a:p>
          <a:p>
            <a:r>
              <a:rPr lang="fr-FR" sz="1400" dirty="0" err="1"/>
              <a:t>Gaussian</a:t>
            </a:r>
            <a:r>
              <a:rPr lang="fr-FR" sz="1400" dirty="0"/>
              <a:t> = cv2.GaussianBlur(image, (7, 7), 0) </a:t>
            </a:r>
          </a:p>
          <a:p>
            <a:r>
              <a:rPr lang="fr-FR" sz="1400" dirty="0"/>
              <a:t>cv2.imshow('</a:t>
            </a:r>
            <a:r>
              <a:rPr lang="fr-FR" sz="1400" dirty="0" err="1"/>
              <a:t>Gaussian</a:t>
            </a:r>
            <a:r>
              <a:rPr lang="fr-FR" sz="1400" dirty="0"/>
              <a:t> </a:t>
            </a:r>
            <a:r>
              <a:rPr lang="fr-FR" sz="1400" dirty="0" err="1"/>
              <a:t>Blurring</a:t>
            </a:r>
            <a:r>
              <a:rPr lang="fr-FR" sz="1400" dirty="0"/>
              <a:t>', </a:t>
            </a:r>
            <a:r>
              <a:rPr lang="fr-FR" sz="1400" dirty="0" err="1"/>
              <a:t>Gaussian</a:t>
            </a:r>
            <a:r>
              <a:rPr lang="fr-FR" sz="1400" dirty="0"/>
              <a:t>) </a:t>
            </a:r>
          </a:p>
          <a:p>
            <a:r>
              <a:rPr lang="fr-FR" sz="1400" dirty="0"/>
              <a:t>cv2.waitKey(0) </a:t>
            </a:r>
          </a:p>
          <a:p>
            <a:endParaRPr lang="fr-FR" sz="1400" dirty="0"/>
          </a:p>
          <a:p>
            <a:r>
              <a:rPr lang="fr-FR" sz="1400" dirty="0"/>
              <a:t># </a:t>
            </a:r>
            <a:r>
              <a:rPr lang="fr-FR" sz="1400" dirty="0" err="1"/>
              <a:t>Median</a:t>
            </a:r>
            <a:r>
              <a:rPr lang="fr-FR" sz="1400" dirty="0"/>
              <a:t> </a:t>
            </a:r>
            <a:r>
              <a:rPr lang="fr-FR" sz="1400" dirty="0" err="1"/>
              <a:t>Blur</a:t>
            </a:r>
            <a:r>
              <a:rPr lang="fr-FR" sz="1400" dirty="0"/>
              <a:t> </a:t>
            </a:r>
          </a:p>
          <a:p>
            <a:r>
              <a:rPr lang="fr-FR" sz="1400" dirty="0" err="1"/>
              <a:t>median</a:t>
            </a:r>
            <a:r>
              <a:rPr lang="fr-FR" sz="1400" dirty="0"/>
              <a:t> = cv2.medianBlur(image, 5) </a:t>
            </a:r>
          </a:p>
          <a:p>
            <a:r>
              <a:rPr lang="fr-FR" sz="1400" dirty="0"/>
              <a:t>cv2.imshow('</a:t>
            </a:r>
            <a:r>
              <a:rPr lang="fr-FR" sz="1400" dirty="0" err="1"/>
              <a:t>Median</a:t>
            </a:r>
            <a:r>
              <a:rPr lang="fr-FR" sz="1400" dirty="0"/>
              <a:t> </a:t>
            </a:r>
            <a:r>
              <a:rPr lang="fr-FR" sz="1400" dirty="0" err="1"/>
              <a:t>Blurring</a:t>
            </a:r>
            <a:r>
              <a:rPr lang="fr-FR" sz="1400" dirty="0"/>
              <a:t>', </a:t>
            </a:r>
            <a:r>
              <a:rPr lang="fr-FR" sz="1400" dirty="0" err="1"/>
              <a:t>median</a:t>
            </a:r>
            <a:r>
              <a:rPr lang="fr-FR" sz="1400" dirty="0"/>
              <a:t>) </a:t>
            </a:r>
          </a:p>
          <a:p>
            <a:r>
              <a:rPr lang="fr-FR" sz="1400" dirty="0"/>
              <a:t>cv2.waitKey(0) </a:t>
            </a:r>
          </a:p>
          <a:p>
            <a:endParaRPr lang="fr-FR" sz="1400" dirty="0"/>
          </a:p>
          <a:p>
            <a:endParaRPr lang="fr-FR" sz="1400" dirty="0"/>
          </a:p>
        </p:txBody>
      </p:sp>
      <p:sp>
        <p:nvSpPr>
          <p:cNvPr id="3" name="Titre 1"/>
          <p:cNvSpPr txBox="1">
            <a:spLocks/>
          </p:cNvSpPr>
          <p:nvPr/>
        </p:nvSpPr>
        <p:spPr>
          <a:xfrm>
            <a:off x="-1" y="1"/>
            <a:ext cx="6713839" cy="420129"/>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11- </a:t>
            </a:r>
            <a:r>
              <a:rPr lang="fr-FR" sz="3600" b="1" dirty="0" err="1"/>
              <a:t>OpenCV</a:t>
            </a:r>
            <a:r>
              <a:rPr lang="fr-FR" sz="3600" b="1" dirty="0"/>
              <a:t> &amp; Filtrage des images  </a:t>
            </a:r>
            <a:endParaRPr lang="fr-FR" sz="3600" b="1" dirty="0">
              <a:solidFill>
                <a:srgbClr val="FFFF00"/>
              </a:solidFill>
            </a:endParaRPr>
          </a:p>
        </p:txBody>
      </p:sp>
      <p:pic>
        <p:nvPicPr>
          <p:cNvPr id="22530"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r="24370"/>
          <a:stretch/>
        </p:blipFill>
        <p:spPr bwMode="auto">
          <a:xfrm>
            <a:off x="4591120" y="2286060"/>
            <a:ext cx="7036945" cy="246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930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 y="0"/>
            <a:ext cx="12192001" cy="672353"/>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12- Les Opérations  morphologiques </a:t>
            </a:r>
            <a:endParaRPr lang="fr-FR" sz="3600" b="1" dirty="0">
              <a:solidFill>
                <a:srgbClr val="FFFF00"/>
              </a:solidFill>
            </a:endParaRPr>
          </a:p>
        </p:txBody>
      </p:sp>
      <p:sp>
        <p:nvSpPr>
          <p:cNvPr id="3" name="Rectangle 2"/>
          <p:cNvSpPr/>
          <p:nvPr/>
        </p:nvSpPr>
        <p:spPr>
          <a:xfrm>
            <a:off x="349624" y="1344270"/>
            <a:ext cx="11241741" cy="3785652"/>
          </a:xfrm>
          <a:prstGeom prst="rect">
            <a:avLst/>
          </a:prstGeom>
        </p:spPr>
        <p:txBody>
          <a:bodyPr wrap="square">
            <a:spAutoFit/>
          </a:bodyPr>
          <a:lstStyle/>
          <a:p>
            <a:pPr marL="285750" indent="-285750">
              <a:buFont typeface="Wingdings" panose="05000000000000000000" pitchFamily="2" charset="2"/>
              <a:buChar char="Ø"/>
            </a:pPr>
            <a:endParaRPr lang="fr-FR" sz="2000" dirty="0"/>
          </a:p>
          <a:p>
            <a:pPr marL="342900" indent="-342900">
              <a:buFont typeface="Wingdings" panose="05000000000000000000" pitchFamily="2" charset="2"/>
              <a:buChar char="Ø"/>
            </a:pPr>
            <a:r>
              <a:rPr lang="fr-FR" sz="2000" dirty="0"/>
              <a:t>Parfois, après avoir traité votre image avec un seuil (</a:t>
            </a:r>
            <a:r>
              <a:rPr lang="fr-FR" sz="2000" dirty="0" err="1"/>
              <a:t>Threshold</a:t>
            </a:r>
            <a:r>
              <a:rPr lang="fr-FR" sz="2000" dirty="0"/>
              <a:t>), vous avez du bruit indésirable dans l’image binaire résultante. Les opérations morphologiques peuvent aider à supprimer ce bruit.</a:t>
            </a:r>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r>
              <a:rPr lang="fr-FR" sz="2000" dirty="0"/>
              <a:t>Le noyau est une forme simple où l’origine est superposée à chaque pixel de valeur 1 de l’image binaire. </a:t>
            </a:r>
            <a:r>
              <a:rPr lang="fr-FR" sz="2000" dirty="0" err="1"/>
              <a:t>OpenCV</a:t>
            </a:r>
            <a:r>
              <a:rPr lang="fr-FR" sz="2000" dirty="0"/>
              <a:t> limite le noyau à une matrice </a:t>
            </a:r>
            <a:r>
              <a:rPr lang="fr-FR" sz="2000" dirty="0" err="1"/>
              <a:t>NxN</a:t>
            </a:r>
            <a:r>
              <a:rPr lang="fr-FR" sz="2000" dirty="0"/>
              <a:t> où N est un nombre impair. L’origine du noyau est le centre. Un noyau commun est:</a:t>
            </a:r>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r>
              <a:rPr lang="fr-FR" sz="2000" dirty="0"/>
              <a:t>Différents noyaux peuvent affecter l’image différemment, tels que l’érosion ou la dilatation</a:t>
            </a:r>
          </a:p>
        </p:txBody>
      </p:sp>
      <p:pic>
        <p:nvPicPr>
          <p:cNvPr id="5" name="Image 4"/>
          <p:cNvPicPr>
            <a:picLocks noChangeAspect="1"/>
          </p:cNvPicPr>
          <p:nvPr/>
        </p:nvPicPr>
        <p:blipFill rotWithShape="1">
          <a:blip r:embed="rId2"/>
          <a:srcRect l="53162" t="30775" r="32500" b="59416"/>
          <a:stretch/>
        </p:blipFill>
        <p:spPr>
          <a:xfrm>
            <a:off x="4585447" y="3496235"/>
            <a:ext cx="2377440" cy="914400"/>
          </a:xfrm>
          <a:prstGeom prst="rect">
            <a:avLst/>
          </a:prstGeom>
        </p:spPr>
      </p:pic>
    </p:spTree>
    <p:extLst>
      <p:ext uri="{BB962C8B-B14F-4D97-AF65-F5344CB8AC3E}">
        <p14:creationId xmlns:p14="http://schemas.microsoft.com/office/powerpoint/2010/main" val="3141627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srcRect l="22369" t="22911" r="23421" b="15071"/>
          <a:stretch/>
        </p:blipFill>
        <p:spPr>
          <a:xfrm>
            <a:off x="1138989" y="1047488"/>
            <a:ext cx="9432758" cy="5810512"/>
          </a:xfrm>
          <a:prstGeom prst="rect">
            <a:avLst/>
          </a:prstGeom>
        </p:spPr>
      </p:pic>
      <p:sp>
        <p:nvSpPr>
          <p:cNvPr id="7" name="Titre 1"/>
          <p:cNvSpPr txBox="1">
            <a:spLocks/>
          </p:cNvSpPr>
          <p:nvPr/>
        </p:nvSpPr>
        <p:spPr>
          <a:xfrm>
            <a:off x="0" y="0"/>
            <a:ext cx="3320716"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 2.1-Définition</a:t>
            </a:r>
          </a:p>
        </p:txBody>
      </p:sp>
    </p:spTree>
    <p:extLst>
      <p:ext uri="{BB962C8B-B14F-4D97-AF65-F5344CB8AC3E}">
        <p14:creationId xmlns:p14="http://schemas.microsoft.com/office/powerpoint/2010/main" val="252136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 y="0"/>
            <a:ext cx="12192001" cy="672353"/>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12- Les Opérations  morphologiques </a:t>
            </a:r>
            <a:endParaRPr lang="fr-FR" sz="3600" b="1" dirty="0">
              <a:solidFill>
                <a:srgbClr val="FFFF00"/>
              </a:solidFill>
            </a:endParaRPr>
          </a:p>
        </p:txBody>
      </p:sp>
      <p:sp>
        <p:nvSpPr>
          <p:cNvPr id="4" name="Rectangle 3"/>
          <p:cNvSpPr/>
          <p:nvPr/>
        </p:nvSpPr>
        <p:spPr>
          <a:xfrm>
            <a:off x="215153" y="880986"/>
            <a:ext cx="11161058" cy="1477328"/>
          </a:xfrm>
          <a:prstGeom prst="rect">
            <a:avLst/>
          </a:prstGeom>
        </p:spPr>
        <p:txBody>
          <a:bodyPr wrap="square">
            <a:spAutoFit/>
          </a:bodyPr>
          <a:lstStyle/>
          <a:p>
            <a:r>
              <a:rPr lang="fr-FR" b="1" dirty="0">
                <a:solidFill>
                  <a:srgbClr val="404040"/>
                </a:solidFill>
                <a:latin typeface="-apple-system"/>
              </a:rPr>
              <a:t>Érosion</a:t>
            </a:r>
          </a:p>
          <a:p>
            <a:r>
              <a:rPr lang="fr-FR" dirty="0">
                <a:solidFill>
                  <a:srgbClr val="404040"/>
                </a:solidFill>
                <a:latin typeface="-apple-system"/>
              </a:rPr>
              <a:t>L’érosion en vision par ordinateur est similaire à l’érosion sur le sol.  Ce processus peut supprimer le bruit de l’arrière-plan.</a:t>
            </a:r>
          </a:p>
          <a:p>
            <a:r>
              <a:rPr lang="fr-FR" dirty="0"/>
              <a:t>Correspond à un ET logique sur une image binaire</a:t>
            </a:r>
            <a:endParaRPr lang="fr-FR" dirty="0">
              <a:solidFill>
                <a:srgbClr val="404040"/>
              </a:solidFill>
              <a:latin typeface="-apple-system"/>
            </a:endParaRPr>
          </a:p>
          <a:p>
            <a:endParaRPr lang="fr-FR" b="0" i="0" dirty="0">
              <a:solidFill>
                <a:srgbClr val="404040"/>
              </a:solidFill>
              <a:effectLst/>
              <a:latin typeface="-apple-system"/>
            </a:endParaRPr>
          </a:p>
        </p:txBody>
      </p:sp>
      <p:pic>
        <p:nvPicPr>
          <p:cNvPr id="18434" name="Picture 2" descr="Image binair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52" y="2012949"/>
            <a:ext cx="3624480" cy="271836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après érosion. Les petites taches ont disparu et les grandes taches ont été réduites en tail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811" y="2012949"/>
            <a:ext cx="3516904" cy="26376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948952" y="4720761"/>
            <a:ext cx="902651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b="1" dirty="0">
                <a:solidFill>
                  <a:srgbClr val="C00000"/>
                </a:solidFill>
                <a:latin typeface="-apple-system"/>
              </a:rPr>
              <a:t>Image originale                                                                  Image après érosion</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solidFill>
                <a:srgbClr val="404040"/>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err="1">
                <a:solidFill>
                  <a:srgbClr val="404040"/>
                </a:solidFill>
                <a:latin typeface="-apple-system"/>
              </a:rPr>
              <a:t>kernel</a:t>
            </a:r>
            <a:r>
              <a:rPr lang="fr-FR" altLang="fr-FR" sz="1800" dirty="0">
                <a:solidFill>
                  <a:srgbClr val="404040"/>
                </a:solidFill>
                <a:latin typeface="-apple-system"/>
              </a:rPr>
              <a:t> = </a:t>
            </a:r>
            <a:r>
              <a:rPr lang="fr-FR" altLang="fr-FR" sz="1800" dirty="0" err="1">
                <a:solidFill>
                  <a:srgbClr val="404040"/>
                </a:solidFill>
                <a:latin typeface="-apple-system"/>
              </a:rPr>
              <a:t>np.ones</a:t>
            </a:r>
            <a:r>
              <a:rPr lang="fr-FR" altLang="fr-FR" sz="1800" dirty="0">
                <a:solidFill>
                  <a:srgbClr val="404040"/>
                </a:solidFill>
                <a:latin typeface="-apple-system"/>
              </a:rPr>
              <a:t>((3, 3), np.uint8)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err="1">
                <a:solidFill>
                  <a:srgbClr val="404040"/>
                </a:solidFill>
                <a:latin typeface="-apple-system"/>
              </a:rPr>
              <a:t>binary_img</a:t>
            </a:r>
            <a:r>
              <a:rPr lang="fr-FR" altLang="fr-FR" sz="1800" dirty="0">
                <a:solidFill>
                  <a:srgbClr val="404040"/>
                </a:solidFill>
                <a:latin typeface="-apple-system"/>
              </a:rPr>
              <a:t> = cv2.erode(</a:t>
            </a:r>
            <a:r>
              <a:rPr lang="fr-FR" altLang="fr-FR" sz="1800" dirty="0" err="1">
                <a:solidFill>
                  <a:srgbClr val="404040"/>
                </a:solidFill>
                <a:latin typeface="-apple-system"/>
              </a:rPr>
              <a:t>binary_img</a:t>
            </a:r>
            <a:r>
              <a:rPr lang="fr-FR" altLang="fr-FR" sz="1800" dirty="0">
                <a:solidFill>
                  <a:srgbClr val="404040"/>
                </a:solidFill>
                <a:latin typeface="-apple-system"/>
              </a:rPr>
              <a:t>, </a:t>
            </a:r>
            <a:r>
              <a:rPr lang="fr-FR" altLang="fr-FR" sz="1800" dirty="0" err="1">
                <a:solidFill>
                  <a:srgbClr val="404040"/>
                </a:solidFill>
                <a:latin typeface="-apple-system"/>
              </a:rPr>
              <a:t>kernel</a:t>
            </a:r>
            <a:r>
              <a:rPr lang="fr-FR" altLang="fr-FR" sz="1800" dirty="0">
                <a:solidFill>
                  <a:srgbClr val="404040"/>
                </a:solidFill>
                <a:latin typeface="-apple-system"/>
              </a:rPr>
              <a:t>, </a:t>
            </a:r>
            <a:r>
              <a:rPr lang="fr-FR" altLang="fr-FR" sz="1800" dirty="0" err="1">
                <a:solidFill>
                  <a:srgbClr val="404040"/>
                </a:solidFill>
                <a:latin typeface="-apple-system"/>
              </a:rPr>
              <a:t>iterations</a:t>
            </a:r>
            <a:r>
              <a:rPr lang="fr-FR" altLang="fr-FR" sz="1800" dirty="0">
                <a:solidFill>
                  <a:srgbClr val="404040"/>
                </a:solidFill>
                <a:latin typeface="-apple-system"/>
              </a:rPr>
              <a:t> = 1) </a:t>
            </a:r>
          </a:p>
        </p:txBody>
      </p:sp>
      <p:pic>
        <p:nvPicPr>
          <p:cNvPr id="18441" name="Picture 9" descr="https://www.datacorner.fr/wp-content/uploads/2021/01/img_5_4.jpg"/>
          <p:cNvPicPr>
            <a:picLocks noChangeAspect="1" noChangeArrowheads="1"/>
          </p:cNvPicPr>
          <p:nvPr/>
        </p:nvPicPr>
        <p:blipFill rotWithShape="1">
          <a:blip r:embed="rId4">
            <a:extLst>
              <a:ext uri="{28A0092B-C50C-407E-A947-70E740481C1C}">
                <a14:useLocalDpi xmlns:a14="http://schemas.microsoft.com/office/drawing/2010/main" val="0"/>
              </a:ext>
            </a:extLst>
          </a:blip>
          <a:srcRect l="9008" t="12071" r="39906" b="7788"/>
          <a:stretch/>
        </p:blipFill>
        <p:spPr bwMode="auto">
          <a:xfrm>
            <a:off x="4666477" y="2380130"/>
            <a:ext cx="1129205" cy="1152094"/>
          </a:xfrm>
          <a:prstGeom prst="rect">
            <a:avLst/>
          </a:prstGeom>
          <a:noFill/>
          <a:extLst>
            <a:ext uri="{909E8E84-426E-40DD-AFC4-6F175D3DCCD1}">
              <a14:hiddenFill xmlns:a14="http://schemas.microsoft.com/office/drawing/2010/main">
                <a:solidFill>
                  <a:srgbClr val="FFFFFF"/>
                </a:solidFill>
              </a14:hiddenFill>
            </a:ext>
          </a:extLst>
        </p:spPr>
      </p:pic>
      <p:pic>
        <p:nvPicPr>
          <p:cNvPr id="18443" name="Picture 11" descr="https://www.datacorner.fr/wp-content/uploads/2021/01/img_5_5.jpg"/>
          <p:cNvPicPr>
            <a:picLocks noChangeAspect="1" noChangeArrowheads="1"/>
          </p:cNvPicPr>
          <p:nvPr/>
        </p:nvPicPr>
        <p:blipFill rotWithShape="1">
          <a:blip r:embed="rId5">
            <a:extLst>
              <a:ext uri="{28A0092B-C50C-407E-A947-70E740481C1C}">
                <a14:useLocalDpi xmlns:a14="http://schemas.microsoft.com/office/drawing/2010/main" val="0"/>
              </a:ext>
            </a:extLst>
          </a:blip>
          <a:srcRect l="8778" t="11187" r="40136" b="8141"/>
          <a:stretch/>
        </p:blipFill>
        <p:spPr bwMode="auto">
          <a:xfrm>
            <a:off x="9732359" y="2474314"/>
            <a:ext cx="1086735" cy="111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759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 y="0"/>
            <a:ext cx="12192001" cy="672353"/>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12- Les Opérations  morphologiques </a:t>
            </a:r>
            <a:endParaRPr lang="fr-FR" sz="3600" b="1" dirty="0">
              <a:solidFill>
                <a:srgbClr val="FFFF00"/>
              </a:solidFill>
            </a:endParaRPr>
          </a:p>
        </p:txBody>
      </p:sp>
      <p:sp>
        <p:nvSpPr>
          <p:cNvPr id="4" name="Rectangle 3"/>
          <p:cNvSpPr/>
          <p:nvPr/>
        </p:nvSpPr>
        <p:spPr>
          <a:xfrm>
            <a:off x="215153" y="880986"/>
            <a:ext cx="11161058" cy="1200329"/>
          </a:xfrm>
          <a:prstGeom prst="rect">
            <a:avLst/>
          </a:prstGeom>
        </p:spPr>
        <p:txBody>
          <a:bodyPr wrap="square">
            <a:spAutoFit/>
          </a:bodyPr>
          <a:lstStyle/>
          <a:p>
            <a:r>
              <a:rPr lang="fr-FR" b="1" dirty="0" err="1">
                <a:solidFill>
                  <a:srgbClr val="404040"/>
                </a:solidFill>
                <a:latin typeface="-apple-system"/>
              </a:rPr>
              <a:t>Délatation</a:t>
            </a:r>
            <a:endParaRPr lang="fr-FR" b="1" dirty="0">
              <a:solidFill>
                <a:srgbClr val="404040"/>
              </a:solidFill>
              <a:latin typeface="-apple-system"/>
            </a:endParaRPr>
          </a:p>
          <a:p>
            <a:r>
              <a:rPr lang="fr-FR" dirty="0"/>
              <a:t>La dilatation est le contraire de l’érosion.   Ce processus peut contribuer à supprimer de petits trous à l’intérieur d’une plus grande région.</a:t>
            </a:r>
          </a:p>
          <a:p>
            <a:r>
              <a:rPr lang="fr-FR" dirty="0"/>
              <a:t>Correspond à un OU logique sur une image binaire</a:t>
            </a:r>
            <a:endParaRPr lang="fr-FR" b="0" i="0" dirty="0">
              <a:solidFill>
                <a:srgbClr val="404040"/>
              </a:solidFill>
              <a:effectLst/>
              <a:latin typeface="-apple-system"/>
            </a:endParaRPr>
          </a:p>
        </p:txBody>
      </p:sp>
      <p:pic>
        <p:nvPicPr>
          <p:cNvPr id="18434" name="Picture 2" descr="Image binair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52" y="2173044"/>
            <a:ext cx="3624480" cy="27183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948952" y="5320624"/>
            <a:ext cx="902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b="1" dirty="0">
                <a:solidFill>
                  <a:srgbClr val="C00000"/>
                </a:solidFill>
                <a:latin typeface="-apple-system"/>
              </a:rPr>
              <a:t>Image originale                                                                  Image après érosion</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solidFill>
                <a:srgbClr val="404040"/>
              </a:solidFill>
              <a:latin typeface="-apple-system"/>
            </a:endParaRPr>
          </a:p>
        </p:txBody>
      </p:sp>
      <p:sp>
        <p:nvSpPr>
          <p:cNvPr id="10" name="Rectangle 6"/>
          <p:cNvSpPr>
            <a:spLocks noChangeArrowheads="1"/>
          </p:cNvSpPr>
          <p:nvPr/>
        </p:nvSpPr>
        <p:spPr bwMode="auto">
          <a:xfrm>
            <a:off x="948952" y="6057622"/>
            <a:ext cx="592469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err="1">
                <a:solidFill>
                  <a:srgbClr val="404040"/>
                </a:solidFill>
                <a:latin typeface="-apple-system"/>
              </a:rPr>
              <a:t>kernel</a:t>
            </a:r>
            <a:r>
              <a:rPr lang="fr-FR" altLang="fr-FR" sz="1800" dirty="0">
                <a:solidFill>
                  <a:srgbClr val="404040"/>
                </a:solidFill>
                <a:latin typeface="-apple-system"/>
              </a:rPr>
              <a:t> = </a:t>
            </a:r>
            <a:r>
              <a:rPr lang="fr-FR" altLang="fr-FR" sz="1800" dirty="0" err="1">
                <a:solidFill>
                  <a:srgbClr val="404040"/>
                </a:solidFill>
                <a:latin typeface="-apple-system"/>
              </a:rPr>
              <a:t>np.ones</a:t>
            </a:r>
            <a:r>
              <a:rPr lang="fr-FR" altLang="fr-FR" sz="1800" dirty="0">
                <a:solidFill>
                  <a:srgbClr val="404040"/>
                </a:solidFill>
                <a:latin typeface="-apple-system"/>
              </a:rPr>
              <a:t>((3, 3), np.uint8)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err="1">
                <a:solidFill>
                  <a:srgbClr val="404040"/>
                </a:solidFill>
                <a:latin typeface="-apple-system"/>
              </a:rPr>
              <a:t>binary_img</a:t>
            </a:r>
            <a:r>
              <a:rPr lang="fr-FR" altLang="fr-FR" sz="1800" dirty="0">
                <a:solidFill>
                  <a:srgbClr val="404040"/>
                </a:solidFill>
                <a:latin typeface="-apple-system"/>
              </a:rPr>
              <a:t> = cv2.dilate(</a:t>
            </a:r>
            <a:r>
              <a:rPr lang="fr-FR" altLang="fr-FR" sz="1800" dirty="0" err="1">
                <a:solidFill>
                  <a:srgbClr val="404040"/>
                </a:solidFill>
                <a:latin typeface="-apple-system"/>
              </a:rPr>
              <a:t>binary_img</a:t>
            </a:r>
            <a:r>
              <a:rPr lang="fr-FR" altLang="fr-FR" sz="1800" dirty="0">
                <a:solidFill>
                  <a:srgbClr val="404040"/>
                </a:solidFill>
                <a:latin typeface="-apple-system"/>
              </a:rPr>
              <a:t>, </a:t>
            </a:r>
            <a:r>
              <a:rPr lang="fr-FR" altLang="fr-FR" sz="1800" dirty="0" err="1">
                <a:solidFill>
                  <a:srgbClr val="404040"/>
                </a:solidFill>
                <a:latin typeface="-apple-system"/>
              </a:rPr>
              <a:t>kernel</a:t>
            </a:r>
            <a:r>
              <a:rPr lang="fr-FR" altLang="fr-FR" sz="1800" dirty="0">
                <a:solidFill>
                  <a:srgbClr val="404040"/>
                </a:solidFill>
                <a:latin typeface="-apple-system"/>
              </a:rPr>
              <a:t>, </a:t>
            </a:r>
            <a:r>
              <a:rPr lang="fr-FR" altLang="fr-FR" sz="1800" dirty="0" err="1">
                <a:solidFill>
                  <a:srgbClr val="404040"/>
                </a:solidFill>
                <a:latin typeface="-apple-system"/>
              </a:rPr>
              <a:t>iterations</a:t>
            </a:r>
            <a:r>
              <a:rPr lang="fr-FR" altLang="fr-FR" sz="1800" dirty="0">
                <a:solidFill>
                  <a:srgbClr val="404040"/>
                </a:solidFill>
                <a:latin typeface="-apple-system"/>
              </a:rPr>
              <a:t> = 1) </a:t>
            </a:r>
          </a:p>
        </p:txBody>
      </p:sp>
      <p:pic>
        <p:nvPicPr>
          <p:cNvPr id="19464" name="Picture 8" descr="Image après dilatation. Toutes les taches ont été agrand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285" y="2173044"/>
            <a:ext cx="3467549" cy="2600662"/>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s://www.datacorner.fr/wp-content/uploads/2021/01/img_5_2.jpg"/>
          <p:cNvPicPr>
            <a:picLocks noChangeAspect="1" noChangeArrowheads="1"/>
          </p:cNvPicPr>
          <p:nvPr/>
        </p:nvPicPr>
        <p:blipFill rotWithShape="1">
          <a:blip r:embed="rId4">
            <a:extLst>
              <a:ext uri="{28A0092B-C50C-407E-A947-70E740481C1C}">
                <a14:useLocalDpi xmlns:a14="http://schemas.microsoft.com/office/drawing/2010/main" val="0"/>
              </a:ext>
            </a:extLst>
          </a:blip>
          <a:srcRect l="7053" t="11186" r="40480" b="9203"/>
          <a:stretch/>
        </p:blipFill>
        <p:spPr bwMode="auto">
          <a:xfrm>
            <a:off x="4672453" y="2628234"/>
            <a:ext cx="1217307" cy="1201290"/>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https://www.datacorner.fr/wp-content/uploads/2021/01/img_5_3.jpg"/>
          <p:cNvPicPr>
            <a:picLocks noChangeAspect="1" noChangeArrowheads="1"/>
          </p:cNvPicPr>
          <p:nvPr/>
        </p:nvPicPr>
        <p:blipFill rotWithShape="1">
          <a:blip r:embed="rId5">
            <a:extLst>
              <a:ext uri="{28A0092B-C50C-407E-A947-70E740481C1C}">
                <a14:useLocalDpi xmlns:a14="http://schemas.microsoft.com/office/drawing/2010/main" val="0"/>
              </a:ext>
            </a:extLst>
          </a:blip>
          <a:srcRect l="7052" t="10655" r="40136" b="8672"/>
          <a:stretch/>
        </p:blipFill>
        <p:spPr bwMode="auto">
          <a:xfrm>
            <a:off x="9811557" y="2628233"/>
            <a:ext cx="1237130" cy="122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36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8" y="711038"/>
            <a:ext cx="11111753" cy="2954655"/>
          </a:xfrm>
          <a:prstGeom prst="rect">
            <a:avLst/>
          </a:prstGeom>
        </p:spPr>
        <p:txBody>
          <a:bodyPr wrap="square">
            <a:spAutoFit/>
          </a:bodyPr>
          <a:lstStyle/>
          <a:p>
            <a:pPr fontAlgn="base"/>
            <a:r>
              <a:rPr lang="fr-FR" b="1" dirty="0">
                <a:solidFill>
                  <a:srgbClr val="222222"/>
                </a:solidFill>
                <a:latin typeface="Open Sans" panose="020B0606030504020204" pitchFamily="34" charset="0"/>
              </a:rPr>
              <a:t>Ouverture &amp; Fermeture</a:t>
            </a:r>
          </a:p>
          <a:p>
            <a:pPr fontAlgn="base"/>
            <a:r>
              <a:rPr lang="fr-FR" dirty="0">
                <a:solidFill>
                  <a:srgbClr val="484848"/>
                </a:solidFill>
                <a:latin typeface="Lato"/>
              </a:rPr>
              <a:t> </a:t>
            </a:r>
          </a:p>
          <a:p>
            <a:pPr fontAlgn="base">
              <a:buFont typeface="Arial" panose="020B0604020202020204" pitchFamily="34" charset="0"/>
              <a:buChar char="•"/>
            </a:pPr>
            <a:r>
              <a:rPr lang="fr-FR" dirty="0">
                <a:solidFill>
                  <a:srgbClr val="484848"/>
                </a:solidFill>
                <a:latin typeface="inherit"/>
              </a:rPr>
              <a:t> L’ouverture c’est la composition de l’érosion par un gabarit suivie de la dilatation par ce même gabarit.</a:t>
            </a:r>
          </a:p>
          <a:p>
            <a:pPr fontAlgn="base"/>
            <a:r>
              <a:rPr lang="fr-FR" dirty="0"/>
              <a:t>  Ce processus supprime le bruit sans affecter la forme des entités plus grandes.</a:t>
            </a:r>
            <a:endParaRPr lang="fr-FR" dirty="0">
              <a:solidFill>
                <a:srgbClr val="484848"/>
              </a:solidFill>
              <a:latin typeface="inherit"/>
            </a:endParaRPr>
          </a:p>
          <a:p>
            <a:pPr fontAlgn="base">
              <a:buFont typeface="Arial" panose="020B0604020202020204" pitchFamily="34" charset="0"/>
              <a:buChar char="•"/>
            </a:pPr>
            <a:r>
              <a:rPr lang="fr-FR" dirty="0">
                <a:solidFill>
                  <a:srgbClr val="484848"/>
                </a:solidFill>
                <a:latin typeface="inherit"/>
              </a:rPr>
              <a:t> La fermeture c’est la composition de la dilatation par un gabarit suivie de l’érosion par ce même gabarit</a:t>
            </a:r>
          </a:p>
          <a:p>
            <a:pPr fontAlgn="base"/>
            <a:r>
              <a:rPr lang="fr-FR" dirty="0"/>
              <a:t>Ce processus supprime les petits trous ou les ruptures sans affecter la forme des entités plus grandes.</a:t>
            </a:r>
            <a:endParaRPr lang="fr-FR" dirty="0">
              <a:solidFill>
                <a:srgbClr val="484848"/>
              </a:solidFill>
              <a:latin typeface="inherit"/>
            </a:endParaRPr>
          </a:p>
          <a:p>
            <a:pPr fontAlgn="base">
              <a:buFont typeface="Arial" panose="020B0604020202020204" pitchFamily="34" charset="0"/>
              <a:buChar char="•"/>
            </a:pPr>
            <a:r>
              <a:rPr lang="fr-FR" dirty="0">
                <a:solidFill>
                  <a:srgbClr val="484848"/>
                </a:solidFill>
                <a:latin typeface="inherit"/>
              </a:rPr>
              <a:t>.</a:t>
            </a:r>
            <a:r>
              <a:rPr lang="fr-FR" altLang="fr-FR" dirty="0">
                <a:solidFill>
                  <a:srgbClr val="0A036E"/>
                </a:solidFill>
                <a:latin typeface="Courier New" panose="02070309020205020404" pitchFamily="49" charset="0"/>
                <a:cs typeface="Courier New" panose="02070309020205020404" pitchFamily="49" charset="0"/>
              </a:rPr>
              <a:t> </a:t>
            </a:r>
            <a:r>
              <a:rPr lang="fr-FR" altLang="fr-FR" dirty="0" err="1">
                <a:solidFill>
                  <a:srgbClr val="0A036E"/>
                </a:solidFill>
                <a:latin typeface="Courier New" panose="02070309020205020404" pitchFamily="49" charset="0"/>
                <a:cs typeface="Courier New" panose="02070309020205020404" pitchFamily="49" charset="0"/>
              </a:rPr>
              <a:t>kernel</a:t>
            </a:r>
            <a:r>
              <a:rPr lang="fr-FR" altLang="fr-FR" dirty="0">
                <a:solidFill>
                  <a:srgbClr val="0A036E"/>
                </a:solidFill>
                <a:latin typeface="Courier New" panose="02070309020205020404" pitchFamily="49" charset="0"/>
                <a:cs typeface="Courier New" panose="02070309020205020404" pitchFamily="49" charset="0"/>
              </a:rPr>
              <a:t> = </a:t>
            </a:r>
            <a:r>
              <a:rPr lang="fr-FR" altLang="fr-FR" dirty="0" err="1">
                <a:solidFill>
                  <a:srgbClr val="0A036E"/>
                </a:solidFill>
                <a:latin typeface="Courier New" panose="02070309020205020404" pitchFamily="49" charset="0"/>
                <a:cs typeface="Courier New" panose="02070309020205020404" pitchFamily="49" charset="0"/>
              </a:rPr>
              <a:t>numpy.ones</a:t>
            </a:r>
            <a:r>
              <a:rPr lang="fr-FR" altLang="fr-FR" dirty="0">
                <a:solidFill>
                  <a:srgbClr val="0A036E"/>
                </a:solidFill>
                <a:latin typeface="Courier New" panose="02070309020205020404" pitchFamily="49" charset="0"/>
                <a:cs typeface="Courier New" panose="02070309020205020404" pitchFamily="49" charset="0"/>
              </a:rPr>
              <a:t>((3, 3), numpy.uint8); </a:t>
            </a:r>
          </a:p>
          <a:p>
            <a:pPr fontAlgn="base"/>
            <a:r>
              <a:rPr lang="fr-FR" altLang="fr-FR" dirty="0">
                <a:solidFill>
                  <a:srgbClr val="0A036E"/>
                </a:solidFill>
                <a:latin typeface="Courier New" panose="02070309020205020404" pitchFamily="49" charset="0"/>
                <a:cs typeface="Courier New" panose="02070309020205020404" pitchFamily="49" charset="0"/>
              </a:rPr>
              <a:t>  </a:t>
            </a:r>
            <a:r>
              <a:rPr lang="fr-FR" altLang="fr-FR" dirty="0" err="1">
                <a:solidFill>
                  <a:srgbClr val="0A036E"/>
                </a:solidFill>
                <a:latin typeface="Courier New" panose="02070309020205020404" pitchFamily="49" charset="0"/>
                <a:cs typeface="Courier New" panose="02070309020205020404" pitchFamily="49" charset="0"/>
              </a:rPr>
              <a:t>newImg</a:t>
            </a:r>
            <a:r>
              <a:rPr lang="fr-FR" altLang="fr-FR" dirty="0">
                <a:solidFill>
                  <a:srgbClr val="0A036E"/>
                </a:solidFill>
                <a:latin typeface="Courier New" panose="02070309020205020404" pitchFamily="49" charset="0"/>
                <a:cs typeface="Courier New" panose="02070309020205020404" pitchFamily="49" charset="0"/>
              </a:rPr>
              <a:t> = cv2.morphologyEx(</a:t>
            </a:r>
            <a:r>
              <a:rPr lang="fr-FR" altLang="fr-FR" dirty="0" err="1">
                <a:solidFill>
                  <a:srgbClr val="0A036E"/>
                </a:solidFill>
                <a:latin typeface="Courier New" panose="02070309020205020404" pitchFamily="49" charset="0"/>
                <a:cs typeface="Courier New" panose="02070309020205020404" pitchFamily="49" charset="0"/>
              </a:rPr>
              <a:t>img</a:t>
            </a:r>
            <a:r>
              <a:rPr lang="fr-FR" altLang="fr-FR" dirty="0">
                <a:solidFill>
                  <a:srgbClr val="0A036E"/>
                </a:solidFill>
                <a:latin typeface="Courier New" panose="02070309020205020404" pitchFamily="49" charset="0"/>
                <a:cs typeface="Courier New" panose="02070309020205020404" pitchFamily="49" charset="0"/>
              </a:rPr>
              <a:t>, cv2.MORPH_OPEN, </a:t>
            </a:r>
            <a:r>
              <a:rPr lang="fr-FR" altLang="fr-FR" dirty="0" err="1">
                <a:solidFill>
                  <a:srgbClr val="0A036E"/>
                </a:solidFill>
                <a:latin typeface="Courier New" panose="02070309020205020404" pitchFamily="49" charset="0"/>
                <a:cs typeface="Courier New" panose="02070309020205020404" pitchFamily="49" charset="0"/>
              </a:rPr>
              <a:t>kernel</a:t>
            </a:r>
            <a:r>
              <a:rPr lang="fr-FR" altLang="fr-FR" dirty="0">
                <a:solidFill>
                  <a:srgbClr val="0A036E"/>
                </a:solidFill>
                <a:latin typeface="Courier New" panose="02070309020205020404" pitchFamily="49" charset="0"/>
                <a:cs typeface="Courier New" panose="02070309020205020404" pitchFamily="49" charset="0"/>
              </a:rPr>
              <a:t>)</a:t>
            </a:r>
          </a:p>
          <a:p>
            <a:pPr fontAlgn="base">
              <a:buFont typeface="Arial" panose="020B0604020202020204" pitchFamily="34" charset="0"/>
              <a:buChar char="•"/>
            </a:pPr>
            <a:r>
              <a:rPr lang="fr-FR" altLang="fr-FR" dirty="0">
                <a:solidFill>
                  <a:srgbClr val="0A036E"/>
                </a:solidFill>
                <a:latin typeface="Courier New" panose="02070309020205020404" pitchFamily="49" charset="0"/>
                <a:cs typeface="Courier New" panose="02070309020205020404" pitchFamily="49" charset="0"/>
              </a:rPr>
              <a:t> </a:t>
            </a:r>
            <a:r>
              <a:rPr lang="fr-FR" altLang="fr-FR" dirty="0" err="1">
                <a:solidFill>
                  <a:srgbClr val="0A036E"/>
                </a:solidFill>
                <a:latin typeface="Courier New" panose="02070309020205020404" pitchFamily="49" charset="0"/>
                <a:cs typeface="Courier New" panose="02070309020205020404" pitchFamily="49" charset="0"/>
              </a:rPr>
              <a:t>kernel</a:t>
            </a:r>
            <a:r>
              <a:rPr lang="fr-FR" altLang="fr-FR" dirty="0">
                <a:solidFill>
                  <a:srgbClr val="0A036E"/>
                </a:solidFill>
                <a:latin typeface="Courier New" panose="02070309020205020404" pitchFamily="49" charset="0"/>
                <a:cs typeface="Courier New" panose="02070309020205020404" pitchFamily="49" charset="0"/>
              </a:rPr>
              <a:t> = </a:t>
            </a:r>
            <a:r>
              <a:rPr lang="fr-FR" altLang="fr-FR" dirty="0" err="1">
                <a:solidFill>
                  <a:srgbClr val="0A036E"/>
                </a:solidFill>
                <a:latin typeface="Courier New" panose="02070309020205020404" pitchFamily="49" charset="0"/>
                <a:cs typeface="Courier New" panose="02070309020205020404" pitchFamily="49" charset="0"/>
              </a:rPr>
              <a:t>numpy.ones</a:t>
            </a:r>
            <a:r>
              <a:rPr lang="fr-FR" altLang="fr-FR" dirty="0">
                <a:solidFill>
                  <a:srgbClr val="0A036E"/>
                </a:solidFill>
                <a:latin typeface="Courier New" panose="02070309020205020404" pitchFamily="49" charset="0"/>
                <a:cs typeface="Courier New" panose="02070309020205020404" pitchFamily="49" charset="0"/>
              </a:rPr>
              <a:t>((3, 3), numpy.uint8); </a:t>
            </a:r>
          </a:p>
          <a:p>
            <a:pPr fontAlgn="base"/>
            <a:r>
              <a:rPr lang="fr-FR" altLang="fr-FR" dirty="0">
                <a:solidFill>
                  <a:srgbClr val="0A036E"/>
                </a:solidFill>
                <a:latin typeface="Courier New" panose="02070309020205020404" pitchFamily="49" charset="0"/>
                <a:cs typeface="Courier New" panose="02070309020205020404" pitchFamily="49" charset="0"/>
              </a:rPr>
              <a:t> </a:t>
            </a:r>
            <a:r>
              <a:rPr lang="fr-FR" altLang="fr-FR" dirty="0" err="1">
                <a:solidFill>
                  <a:srgbClr val="0A036E"/>
                </a:solidFill>
                <a:latin typeface="Courier New" panose="02070309020205020404" pitchFamily="49" charset="0"/>
                <a:cs typeface="Courier New" panose="02070309020205020404" pitchFamily="49" charset="0"/>
              </a:rPr>
              <a:t>newImg</a:t>
            </a:r>
            <a:r>
              <a:rPr lang="fr-FR" altLang="fr-FR" dirty="0">
                <a:solidFill>
                  <a:srgbClr val="0A036E"/>
                </a:solidFill>
                <a:latin typeface="Courier New" panose="02070309020205020404" pitchFamily="49" charset="0"/>
                <a:cs typeface="Courier New" panose="02070309020205020404" pitchFamily="49" charset="0"/>
              </a:rPr>
              <a:t> = cv2.morphologyEx(</a:t>
            </a:r>
            <a:r>
              <a:rPr lang="fr-FR" altLang="fr-FR" dirty="0" err="1">
                <a:solidFill>
                  <a:srgbClr val="0A036E"/>
                </a:solidFill>
                <a:latin typeface="Courier New" panose="02070309020205020404" pitchFamily="49" charset="0"/>
                <a:cs typeface="Courier New" panose="02070309020205020404" pitchFamily="49" charset="0"/>
              </a:rPr>
              <a:t>img</a:t>
            </a:r>
            <a:r>
              <a:rPr lang="fr-FR" altLang="fr-FR" dirty="0">
                <a:solidFill>
                  <a:srgbClr val="0A036E"/>
                </a:solidFill>
                <a:latin typeface="Courier New" panose="02070309020205020404" pitchFamily="49" charset="0"/>
                <a:cs typeface="Courier New" panose="02070309020205020404" pitchFamily="49" charset="0"/>
              </a:rPr>
              <a:t>, cv2.MORPH_CLOSE, </a:t>
            </a:r>
            <a:r>
              <a:rPr lang="fr-FR" altLang="fr-FR" dirty="0" err="1">
                <a:solidFill>
                  <a:srgbClr val="0A036E"/>
                </a:solidFill>
                <a:latin typeface="Courier New" panose="02070309020205020404" pitchFamily="49" charset="0"/>
                <a:cs typeface="Courier New" panose="02070309020205020404" pitchFamily="49" charset="0"/>
              </a:rPr>
              <a:t>kernel</a:t>
            </a:r>
            <a:r>
              <a:rPr lang="fr-FR" altLang="fr-FR" dirty="0">
                <a:solidFill>
                  <a:srgbClr val="0A036E"/>
                </a:solidFill>
                <a:latin typeface="Courier New" panose="02070309020205020404" pitchFamily="49" charset="0"/>
                <a:cs typeface="Courier New" panose="02070309020205020404" pitchFamily="49" charset="0"/>
              </a:rPr>
              <a:t>)</a:t>
            </a:r>
            <a:r>
              <a:rPr lang="fr-FR" altLang="fr-FR" sz="2400" dirty="0">
                <a:solidFill>
                  <a:srgbClr val="0A036E"/>
                </a:solidFill>
                <a:latin typeface="Arial" panose="020B0604020202020204" pitchFamily="34" charset="0"/>
                <a:cs typeface="Arial" panose="020B0604020202020204" pitchFamily="34" charset="0"/>
              </a:rPr>
              <a:t> </a:t>
            </a:r>
            <a:endParaRPr lang="fr-FR" b="0" i="0" dirty="0">
              <a:solidFill>
                <a:srgbClr val="484848"/>
              </a:solidFill>
              <a:effectLst/>
              <a:latin typeface="inherit"/>
            </a:endParaRPr>
          </a:p>
        </p:txBody>
      </p:sp>
      <p:sp>
        <p:nvSpPr>
          <p:cNvPr id="3" name="Titre 1"/>
          <p:cNvSpPr txBox="1">
            <a:spLocks/>
          </p:cNvSpPr>
          <p:nvPr/>
        </p:nvSpPr>
        <p:spPr>
          <a:xfrm>
            <a:off x="-2" y="0"/>
            <a:ext cx="12192001" cy="672353"/>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12- Les Opérations  morphologiques </a:t>
            </a:r>
            <a:endParaRPr lang="fr-FR" sz="3600" b="1" dirty="0">
              <a:solidFill>
                <a:srgbClr val="FFFF00"/>
              </a:solidFill>
            </a:endParaRPr>
          </a:p>
        </p:txBody>
      </p:sp>
      <p:pic>
        <p:nvPicPr>
          <p:cNvPr id="5" name="Picture 2" descr="Image binair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81" y="3593223"/>
            <a:ext cx="36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Image après ouverture. Ce opération a supprimé la plupart des petits artefacts, mais conserve toujours la grande taille des éléments plus gr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294" y="3593223"/>
            <a:ext cx="3600000" cy="2700000"/>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De petits trous autour de l’image ont été supprimés, mais la taille globale de chaque objet est restée à peu près la mê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085" y="3593223"/>
            <a:ext cx="3600000" cy="2700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1080245" y="6293223"/>
            <a:ext cx="10031506" cy="400110"/>
          </a:xfrm>
          <a:prstGeom prst="rect">
            <a:avLst/>
          </a:prstGeom>
          <a:noFill/>
        </p:spPr>
        <p:txBody>
          <a:bodyPr wrap="square" rtlCol="0">
            <a:spAutoFit/>
          </a:bodyPr>
          <a:lstStyle/>
          <a:p>
            <a:r>
              <a:rPr lang="fr-FR" sz="2000" b="1" dirty="0">
                <a:solidFill>
                  <a:srgbClr val="C00000"/>
                </a:solidFill>
                <a:latin typeface="-apple-system"/>
              </a:rPr>
              <a:t>Image originale                           ouverture                                     fermeture</a:t>
            </a:r>
          </a:p>
        </p:txBody>
      </p:sp>
    </p:spTree>
    <p:extLst>
      <p:ext uri="{BB962C8B-B14F-4D97-AF65-F5344CB8AC3E}">
        <p14:creationId xmlns:p14="http://schemas.microsoft.com/office/powerpoint/2010/main" val="871054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33971" t="45881" r="17721" b="20574"/>
          <a:stretch/>
        </p:blipFill>
        <p:spPr>
          <a:xfrm>
            <a:off x="2455386" y="874057"/>
            <a:ext cx="6440908" cy="2514601"/>
          </a:xfrm>
          <a:prstGeom prst="rect">
            <a:avLst/>
          </a:prstGeom>
        </p:spPr>
      </p:pic>
      <p:sp>
        <p:nvSpPr>
          <p:cNvPr id="3" name="Titre 1"/>
          <p:cNvSpPr txBox="1">
            <a:spLocks/>
          </p:cNvSpPr>
          <p:nvPr/>
        </p:nvSpPr>
        <p:spPr>
          <a:xfrm>
            <a:off x="-2" y="0"/>
            <a:ext cx="12192001" cy="672353"/>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3600" b="1" dirty="0"/>
              <a:t>12- Les Opérations  morphologiques </a:t>
            </a:r>
            <a:endParaRPr lang="fr-FR" sz="3600" b="1" dirty="0">
              <a:solidFill>
                <a:srgbClr val="FFFF00"/>
              </a:solidFill>
            </a:endParaRPr>
          </a:p>
        </p:txBody>
      </p:sp>
      <p:sp>
        <p:nvSpPr>
          <p:cNvPr id="4" name="Rectangle 3"/>
          <p:cNvSpPr/>
          <p:nvPr/>
        </p:nvSpPr>
        <p:spPr>
          <a:xfrm>
            <a:off x="282389" y="3709913"/>
            <a:ext cx="11618258" cy="3170099"/>
          </a:xfrm>
          <a:prstGeom prst="rect">
            <a:avLst/>
          </a:prstGeom>
        </p:spPr>
        <p:txBody>
          <a:bodyPr wrap="square">
            <a:spAutoFit/>
          </a:bodyPr>
          <a:lstStyle/>
          <a:p>
            <a:r>
              <a:rPr lang="fr-FR" sz="2000" b="1" dirty="0"/>
              <a:t>Application de la morphologie mathématique </a:t>
            </a:r>
            <a:r>
              <a:rPr lang="fr-FR" sz="2000" dirty="0"/>
              <a:t>: Elle vise à déterminer les caractéristiques d’un objet, simplifie l’image en supprimant certaines structures géométriques ainsi que la séparation des objets collés. </a:t>
            </a:r>
          </a:p>
          <a:p>
            <a:endParaRPr lang="fr-FR" sz="2000" dirty="0"/>
          </a:p>
          <a:p>
            <a:r>
              <a:rPr lang="fr-FR" sz="2000" b="1" dirty="0">
                <a:solidFill>
                  <a:srgbClr val="C00000"/>
                </a:solidFill>
              </a:rPr>
              <a:t>Le filtrage d’images </a:t>
            </a:r>
            <a:r>
              <a:rPr lang="fr-FR" sz="2000" dirty="0"/>
              <a:t>: suppression d’objets ne satisfaisant pas certains critères morphologiques  </a:t>
            </a:r>
          </a:p>
          <a:p>
            <a:endParaRPr lang="fr-FR" sz="2000" b="1" dirty="0">
              <a:solidFill>
                <a:srgbClr val="C00000"/>
              </a:solidFill>
            </a:endParaRPr>
          </a:p>
          <a:p>
            <a:r>
              <a:rPr lang="fr-FR" sz="2000" b="1" dirty="0">
                <a:solidFill>
                  <a:srgbClr val="C00000"/>
                </a:solidFill>
              </a:rPr>
              <a:t>Segmentation</a:t>
            </a:r>
            <a:r>
              <a:rPr lang="fr-FR" sz="2000" dirty="0"/>
              <a:t> : pour obtenir une partition de l’image en ses différentes régions d’intérêt </a:t>
            </a:r>
          </a:p>
          <a:p>
            <a:endParaRPr lang="fr-FR" sz="2000" b="1" dirty="0">
              <a:solidFill>
                <a:srgbClr val="C00000"/>
              </a:solidFill>
            </a:endParaRPr>
          </a:p>
          <a:p>
            <a:r>
              <a:rPr lang="fr-FR" sz="2000" b="1" dirty="0">
                <a:solidFill>
                  <a:srgbClr val="C00000"/>
                </a:solidFill>
              </a:rPr>
              <a:t>Mesure d’images </a:t>
            </a:r>
            <a:r>
              <a:rPr lang="fr-FR" sz="2000" dirty="0"/>
              <a:t>: à chaque image (mesure globale) ou à chaque point d’une image (mesure locale) on associe une mesure. Exemple : extraction de caractéristiques fondée sur des critères morphologiques et géométriques. Elle fournit ainsi des outils pour la reconnaissance des formes  </a:t>
            </a:r>
          </a:p>
        </p:txBody>
      </p:sp>
    </p:spTree>
    <p:extLst>
      <p:ext uri="{BB962C8B-B14F-4D97-AF65-F5344CB8AC3E}">
        <p14:creationId xmlns:p14="http://schemas.microsoft.com/office/powerpoint/2010/main" val="304174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833719"/>
            <a:ext cx="11999495" cy="4351338"/>
          </a:xfrm>
        </p:spPr>
        <p:txBody>
          <a:bodyPr/>
          <a:lstStyle/>
          <a:p>
            <a:r>
              <a:rPr lang="fr-FR" dirty="0"/>
              <a:t>En divisant chaque valeur de l’histogramme par le nombre total de pixels dans l’image on obtient un </a:t>
            </a:r>
            <a:r>
              <a:rPr lang="fr-FR" i="1" dirty="0"/>
              <a:t>histogramme normalisé</a:t>
            </a:r>
            <a:r>
              <a:rPr lang="fr-FR" dirty="0"/>
              <a:t>. L’histogramme normalisé correspond à une distribution de probabilité empirique (toutes les valeurs sont comprises entre 0 et 1 et la somme des valeurs vaut 1).</a:t>
            </a:r>
          </a:p>
          <a:p>
            <a:r>
              <a:rPr lang="fr-FR" dirty="0"/>
              <a:t>L’histogramme permet d’obtenir rapidement une information générale sur l’apparence de l’image. Une image </a:t>
            </a:r>
            <a:r>
              <a:rPr lang="fr-FR" i="1" dirty="0"/>
              <a:t>visuellement plaisante</a:t>
            </a:r>
            <a:r>
              <a:rPr lang="fr-FR" dirty="0"/>
              <a:t> aura généralement un histogramme équilibré (proche d’une fonction plate). Par exemple dans l’image ci-dessous, l’histogramme est tassé sur la gauche; l’image est trop sombre :</a:t>
            </a:r>
          </a:p>
        </p:txBody>
      </p:sp>
      <p:pic>
        <p:nvPicPr>
          <p:cNvPr id="6147" name="Picture 3" descr="https://perso.esiee.fr/~perretb/I5FM/TAI/_images/camer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702" y="4088633"/>
            <a:ext cx="2633009" cy="2633009"/>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https://perso.esiee.fr/~perretb/I5FM/TAI/_images/camera1His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671" y="4088633"/>
            <a:ext cx="3700312" cy="2769367"/>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txBox="1">
            <a:spLocks/>
          </p:cNvSpPr>
          <p:nvPr/>
        </p:nvSpPr>
        <p:spPr>
          <a:xfrm>
            <a:off x="0" y="31615"/>
            <a:ext cx="3320716"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 2.1-Définition</a:t>
            </a:r>
          </a:p>
        </p:txBody>
      </p:sp>
    </p:spTree>
    <p:extLst>
      <p:ext uri="{BB962C8B-B14F-4D97-AF65-F5344CB8AC3E}">
        <p14:creationId xmlns:p14="http://schemas.microsoft.com/office/powerpoint/2010/main" val="345566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perso.esiee.fr/~perretb/I5FM/TAI/_images/camer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96" y="1513450"/>
            <a:ext cx="3930260" cy="393858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perso.esiee.fr/~perretb/I5FM/TAI/_images/camera2His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965" y="2080186"/>
            <a:ext cx="4495800" cy="337185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txBox="1">
            <a:spLocks/>
          </p:cNvSpPr>
          <p:nvPr/>
        </p:nvSpPr>
        <p:spPr>
          <a:xfrm>
            <a:off x="0" y="0"/>
            <a:ext cx="3320716"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 2.1-Définition</a:t>
            </a:r>
          </a:p>
        </p:txBody>
      </p:sp>
    </p:spTree>
    <p:extLst>
      <p:ext uri="{BB962C8B-B14F-4D97-AF65-F5344CB8AC3E}">
        <p14:creationId xmlns:p14="http://schemas.microsoft.com/office/powerpoint/2010/main" val="16889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833719"/>
            <a:ext cx="11999495" cy="4351338"/>
          </a:xfrm>
        </p:spPr>
        <p:txBody>
          <a:bodyPr/>
          <a:lstStyle/>
          <a:p>
            <a:r>
              <a:rPr lang="fr-FR" dirty="0"/>
              <a:t>histogramme tassé au centre; l’image est grisâtre et manque de contraste :  </a:t>
            </a:r>
          </a:p>
        </p:txBody>
      </p:sp>
      <p:sp>
        <p:nvSpPr>
          <p:cNvPr id="7" name="Titre 1"/>
          <p:cNvSpPr>
            <a:spLocks noGrp="1"/>
          </p:cNvSpPr>
          <p:nvPr>
            <p:ph type="title"/>
          </p:nvPr>
        </p:nvSpPr>
        <p:spPr>
          <a:xfrm>
            <a:off x="0" y="1"/>
            <a:ext cx="6091518" cy="833718"/>
          </a:xfr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fr-FR" sz="4000" b="1" dirty="0"/>
              <a:t>1- Histogram</a:t>
            </a:r>
            <a:r>
              <a:rPr lang="fr-FR" sz="4000" b="1" i="1" dirty="0"/>
              <a:t>m</a:t>
            </a:r>
            <a:r>
              <a:rPr lang="fr-FR" sz="4000" b="1" dirty="0"/>
              <a:t>e d’une image</a:t>
            </a:r>
          </a:p>
        </p:txBody>
      </p:sp>
      <p:pic>
        <p:nvPicPr>
          <p:cNvPr id="6" name="Picture 2" descr="Histogramme photo ramassé - Photo terne sans contras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13" y="1499700"/>
            <a:ext cx="4338219" cy="2309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istogramme photo ramassé au centre - Photo terne et sans contras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936" y="1852974"/>
            <a:ext cx="3823826" cy="1587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0422" y="3717623"/>
            <a:ext cx="10924672" cy="523220"/>
          </a:xfrm>
          <a:prstGeom prst="rect">
            <a:avLst/>
          </a:prstGeom>
        </p:spPr>
        <p:txBody>
          <a:bodyPr wrap="square">
            <a:spAutoFit/>
          </a:bodyPr>
          <a:lstStyle/>
          <a:p>
            <a:pPr marL="457200" indent="-457200">
              <a:buFont typeface="Arial" panose="020B0604020202020204" pitchFamily="34" charset="0"/>
              <a:buChar char="•"/>
            </a:pPr>
            <a:r>
              <a:rPr lang="fr-FR" sz="2800" dirty="0"/>
              <a:t>Histogramme étendu : s’étale sur toute la plage de luminosité</a:t>
            </a:r>
          </a:p>
        </p:txBody>
      </p:sp>
      <p:pic>
        <p:nvPicPr>
          <p:cNvPr id="9" name="Picture 2" descr="Histogramme photo avec une exposition equilibrée allant du noir au bla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44" y="4273673"/>
            <a:ext cx="4544756" cy="24189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istogramme photo avec une exposition equilibrée allant du noir au bla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719" y="4665006"/>
            <a:ext cx="3842253" cy="1594899"/>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p:cNvSpPr txBox="1">
            <a:spLocks/>
          </p:cNvSpPr>
          <p:nvPr/>
        </p:nvSpPr>
        <p:spPr>
          <a:xfrm>
            <a:off x="0" y="1"/>
            <a:ext cx="6465720" cy="833718"/>
          </a:xfrm>
          <a:prstGeom prst="rect">
            <a:avLst/>
          </a:prstGeom>
          <a:solidFill>
            <a:srgbClr val="002060"/>
          </a:solidFill>
          <a:ln w="12700" cap="flat" cmpd="sng" algn="ctr">
            <a:solidFill>
              <a:srgbClr val="002060"/>
            </a:solidFill>
            <a:prstDash val="solid"/>
            <a:miter lim="800000"/>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fr-FR" sz="4000" b="1" dirty="0"/>
              <a:t>2.2 Exemples d’histogrammes</a:t>
            </a:r>
          </a:p>
        </p:txBody>
      </p:sp>
    </p:spTree>
    <p:extLst>
      <p:ext uri="{BB962C8B-B14F-4D97-AF65-F5344CB8AC3E}">
        <p14:creationId xmlns:p14="http://schemas.microsoft.com/office/powerpoint/2010/main" val="27859679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9682</TotalTime>
  <Words>4190</Words>
  <Application>Microsoft Office PowerPoint</Application>
  <PresentationFormat>Widescreen</PresentationFormat>
  <Paragraphs>641</Paragraphs>
  <Slides>63</Slides>
  <Notes>10</Notes>
  <HiddenSlides>0</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2</vt:i4>
      </vt:variant>
      <vt:variant>
        <vt:lpstr>Slide Titles</vt:lpstr>
      </vt:variant>
      <vt:variant>
        <vt:i4>63</vt:i4>
      </vt:variant>
    </vt:vector>
  </HeadingPairs>
  <TitlesOfParts>
    <vt:vector size="89" baseType="lpstr">
      <vt:lpstr>宋体</vt:lpstr>
      <vt:lpstr>-apple-system</vt:lpstr>
      <vt:lpstr>Arial</vt:lpstr>
      <vt:lpstr>Arial Black</vt:lpstr>
      <vt:lpstr>Calibri</vt:lpstr>
      <vt:lpstr>Calibri Light</vt:lpstr>
      <vt:lpstr>Comic Sans MS</vt:lpstr>
      <vt:lpstr>Consolas</vt:lpstr>
      <vt:lpstr>Courier New</vt:lpstr>
      <vt:lpstr>Droid Sans Mono</vt:lpstr>
      <vt:lpstr>Fira Mono</vt:lpstr>
      <vt:lpstr>inherit</vt:lpstr>
      <vt:lpstr>Inter</vt:lpstr>
      <vt:lpstr>Lato</vt:lpstr>
      <vt:lpstr>LiberationSans</vt:lpstr>
      <vt:lpstr>Open Sans</vt:lpstr>
      <vt:lpstr>OpenSymbol</vt:lpstr>
      <vt:lpstr>sfmono-regular</vt:lpstr>
      <vt:lpstr>Symbol</vt:lpstr>
      <vt:lpstr>Tahoma</vt:lpstr>
      <vt:lpstr>Times New Roman</vt:lpstr>
      <vt:lpstr>Verdana</vt:lpstr>
      <vt:lpstr>Wingdings</vt:lpstr>
      <vt:lpstr>Thème Office</vt:lpstr>
      <vt:lpstr>Image Bitmap</vt:lpstr>
      <vt:lpstr>Équation</vt:lpstr>
      <vt:lpstr>Université Constantine 2 -Abdelhamid Mehri Faculté des Nouvelles Technologies de l’Information et de la Communication Département Informatique Fondamentale et ses Applications </vt:lpstr>
      <vt:lpstr>PowerPoint Presentation</vt:lpstr>
      <vt:lpstr>PowerPoint Presentation</vt:lpstr>
      <vt:lpstr>PowerPoint Presentation</vt:lpstr>
      <vt:lpstr>2- Histogramme d’une image</vt:lpstr>
      <vt:lpstr>PowerPoint Presentation</vt:lpstr>
      <vt:lpstr>PowerPoint Presentation</vt:lpstr>
      <vt:lpstr>PowerPoint Presentation</vt:lpstr>
      <vt:lpstr>1- Histogramme d’une image</vt:lpstr>
      <vt:lpstr>PowerPoint Presentation</vt:lpstr>
      <vt:lpstr>2.3 Manipulations d'histogrammes : Étirement</vt:lpstr>
      <vt:lpstr>2.3- Manipulations d'histogrammes</vt:lpstr>
      <vt:lpstr>2- Manipulations d'histogrammes</vt:lpstr>
      <vt:lpstr>2- Manipulations d'histogrammes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Université Constantine 2 -Abdelhamid Mehri Faculté des Nouvelles Technologies de l’Information et de la Communication Département Informatique Fondamentale et ses Applications</dc:title>
  <dc:creator>intel i7</dc:creator>
  <cp:lastModifiedBy>Redouane DADDIOUAMER</cp:lastModifiedBy>
  <cp:revision>75</cp:revision>
  <dcterms:created xsi:type="dcterms:W3CDTF">2023-10-28T09:02:21Z</dcterms:created>
  <dcterms:modified xsi:type="dcterms:W3CDTF">2024-01-29T18:42:16Z</dcterms:modified>
</cp:coreProperties>
</file>